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 bookmarkIdSeed="2">
  <p:sldMasterIdLst>
    <p:sldMasterId id="2147483699" r:id="rId1"/>
  </p:sldMasterIdLst>
  <p:notesMasterIdLst>
    <p:notesMasterId r:id="rId22"/>
  </p:notesMasterIdLst>
  <p:sldIdLst>
    <p:sldId id="256" r:id="rId2"/>
    <p:sldId id="273" r:id="rId3"/>
    <p:sldId id="260" r:id="rId4"/>
    <p:sldId id="261" r:id="rId5"/>
    <p:sldId id="263" r:id="rId6"/>
    <p:sldId id="304" r:id="rId7"/>
    <p:sldId id="276" r:id="rId8"/>
    <p:sldId id="308" r:id="rId9"/>
    <p:sldId id="278" r:id="rId10"/>
    <p:sldId id="264" r:id="rId11"/>
    <p:sldId id="305" r:id="rId12"/>
    <p:sldId id="259" r:id="rId13"/>
    <p:sldId id="265" r:id="rId14"/>
    <p:sldId id="307" r:id="rId15"/>
    <p:sldId id="266" r:id="rId16"/>
    <p:sldId id="306" r:id="rId17"/>
    <p:sldId id="280" r:id="rId18"/>
    <p:sldId id="283" r:id="rId19"/>
    <p:sldId id="274" r:id="rId20"/>
    <p:sldId id="267" r:id="rId21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254E239-8476-4C6C-B62B-A347266C33AA}">
  <a:tblStyle styleId="{A254E239-8476-4C6C-B62B-A347266C33A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775DCB02-9BB8-47FD-8907-85C794F793BA}" styleName="Estilo temático 1 - Énfasis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71" autoAdjust="0"/>
    <p:restoredTop sz="94660"/>
  </p:normalViewPr>
  <p:slideViewPr>
    <p:cSldViewPr snapToGrid="0">
      <p:cViewPr varScale="1">
        <p:scale>
          <a:sx n="202" d="100"/>
          <a:sy n="202" d="100"/>
        </p:scale>
        <p:origin x="624" y="1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8a4c95fc91_0_6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8a4c95fc91_0_6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8a4c95fc91_0_5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8a4c95fc91_0_5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8a4c95fc91_0_5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8a4c95fc91_0_5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31222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8a4c95fc9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8a4c95fc9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g8a4c95fc91_0_18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3" name="Google Shape;733;g8a4c95fc91_0_18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04400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g8a4c95fc91_0_18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3" name="Google Shape;733;g8a4c95fc91_0_18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g8a4c95fc91_0_19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8" name="Google Shape;768;g8a4c95fc91_0_19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8a4c95fc91_0_9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4" name="Google Shape;654;g8a4c95fc91_0_9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8a4c95fc91_0_8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8a4c95fc91_0_8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8a4c95fc91_0_5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5" name="Google Shape;645;g8a4c95fc91_0_5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8a4c95fc91_0_3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8a4c95fc91_0_3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8adecaaaf1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8adecaaaf1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8adecaaaf1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8adecaaaf1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8a4c95fc91_0_1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7" name="Google Shape;697;g8a4c95fc91_0_1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8a4c95fc91_0_1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7" name="Google Shape;697;g8a4c95fc91_0_1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15393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g8a4c95fc91_0_16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4" name="Google Shape;714;g8a4c95fc91_0_16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8adecaaaf1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8adecaaaf1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5873775" y="0"/>
            <a:ext cx="2868900" cy="5143500"/>
          </a:xfrm>
          <a:prstGeom prst="rect">
            <a:avLst/>
          </a:prstGeom>
          <a:solidFill>
            <a:srgbClr val="88816C">
              <a:alpha val="727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5873775" y="0"/>
            <a:ext cx="2868900" cy="5143500"/>
          </a:xfrm>
          <a:prstGeom prst="rect">
            <a:avLst/>
          </a:prstGeom>
          <a:solidFill>
            <a:srgbClr val="88816C">
              <a:alpha val="519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5873775" y="3961475"/>
            <a:ext cx="2868900" cy="64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5970525" y="1528675"/>
            <a:ext cx="2675400" cy="2086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 b="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Bahiana"/>
              <a:buNone/>
              <a:defRPr sz="6000">
                <a:solidFill>
                  <a:schemeClr val="accent1"/>
                </a:solidFill>
                <a:latin typeface="Bahiana"/>
                <a:ea typeface="Bahiana"/>
                <a:cs typeface="Bahiana"/>
                <a:sym typeface="Bahian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Bahiana"/>
              <a:buNone/>
              <a:defRPr sz="6000">
                <a:solidFill>
                  <a:schemeClr val="accent1"/>
                </a:solidFill>
                <a:latin typeface="Bahiana"/>
                <a:ea typeface="Bahiana"/>
                <a:cs typeface="Bahiana"/>
                <a:sym typeface="Bahian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Bahiana"/>
              <a:buNone/>
              <a:defRPr sz="6000">
                <a:solidFill>
                  <a:schemeClr val="accent1"/>
                </a:solidFill>
                <a:latin typeface="Bahiana"/>
                <a:ea typeface="Bahiana"/>
                <a:cs typeface="Bahiana"/>
                <a:sym typeface="Bahian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Bahiana"/>
              <a:buNone/>
              <a:defRPr sz="6000">
                <a:solidFill>
                  <a:schemeClr val="accent1"/>
                </a:solidFill>
                <a:latin typeface="Bahiana"/>
                <a:ea typeface="Bahiana"/>
                <a:cs typeface="Bahiana"/>
                <a:sym typeface="Bahian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Bahiana"/>
              <a:buNone/>
              <a:defRPr sz="6000">
                <a:solidFill>
                  <a:schemeClr val="accent1"/>
                </a:solidFill>
                <a:latin typeface="Bahiana"/>
                <a:ea typeface="Bahiana"/>
                <a:cs typeface="Bahiana"/>
                <a:sym typeface="Bahian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Bahiana"/>
              <a:buNone/>
              <a:defRPr sz="6000">
                <a:solidFill>
                  <a:schemeClr val="accent1"/>
                </a:solidFill>
                <a:latin typeface="Bahiana"/>
                <a:ea typeface="Bahiana"/>
                <a:cs typeface="Bahiana"/>
                <a:sym typeface="Bahian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Bahiana"/>
              <a:buNone/>
              <a:defRPr sz="6000">
                <a:solidFill>
                  <a:schemeClr val="accent1"/>
                </a:solidFill>
                <a:latin typeface="Bahiana"/>
                <a:ea typeface="Bahiana"/>
                <a:cs typeface="Bahiana"/>
                <a:sym typeface="Bahian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Bahiana"/>
              <a:buNone/>
              <a:defRPr sz="6000">
                <a:solidFill>
                  <a:schemeClr val="accent1"/>
                </a:solidFill>
                <a:latin typeface="Bahiana"/>
                <a:ea typeface="Bahiana"/>
                <a:cs typeface="Bahiana"/>
                <a:sym typeface="Bahian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tle and Four Columns_02">
  <p:cSld name="CUSTOM_1_1">
    <p:bg>
      <p:bgPr>
        <a:solidFill>
          <a:schemeClr val="lt2"/>
        </a:solid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1"/>
          <p:cNvSpPr/>
          <p:nvPr/>
        </p:nvSpPr>
        <p:spPr>
          <a:xfrm flipH="1">
            <a:off x="-25" y="150"/>
            <a:ext cx="3438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21"/>
          <p:cNvSpPr txBox="1">
            <a:spLocks noGrp="1"/>
          </p:cNvSpPr>
          <p:nvPr>
            <p:ph type="subTitle" idx="1"/>
          </p:nvPr>
        </p:nvSpPr>
        <p:spPr>
          <a:xfrm>
            <a:off x="4686272" y="2234220"/>
            <a:ext cx="3913500" cy="59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5" name="Google Shape;115;p21"/>
          <p:cNvSpPr txBox="1">
            <a:spLocks noGrp="1"/>
          </p:cNvSpPr>
          <p:nvPr>
            <p:ph type="subTitle" idx="2"/>
          </p:nvPr>
        </p:nvSpPr>
        <p:spPr>
          <a:xfrm>
            <a:off x="4686272" y="3160812"/>
            <a:ext cx="3913500" cy="59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6" name="Google Shape;116;p21"/>
          <p:cNvSpPr txBox="1">
            <a:spLocks noGrp="1"/>
          </p:cNvSpPr>
          <p:nvPr>
            <p:ph type="subTitle" idx="3"/>
          </p:nvPr>
        </p:nvSpPr>
        <p:spPr>
          <a:xfrm>
            <a:off x="4686272" y="1307653"/>
            <a:ext cx="3913500" cy="59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7" name="Google Shape;117;p21"/>
          <p:cNvSpPr txBox="1">
            <a:spLocks noGrp="1"/>
          </p:cNvSpPr>
          <p:nvPr>
            <p:ph type="subTitle" idx="4"/>
          </p:nvPr>
        </p:nvSpPr>
        <p:spPr>
          <a:xfrm>
            <a:off x="4686272" y="4087404"/>
            <a:ext cx="3913500" cy="59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8" name="Google Shape;118;p21"/>
          <p:cNvSpPr txBox="1">
            <a:spLocks noGrp="1"/>
          </p:cNvSpPr>
          <p:nvPr>
            <p:ph type="title" hasCustomPrompt="1"/>
          </p:nvPr>
        </p:nvSpPr>
        <p:spPr>
          <a:xfrm>
            <a:off x="3982184" y="1252753"/>
            <a:ext cx="704100" cy="704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Font typeface="Fira Sans Extra Condensed Medium"/>
              <a:buNone/>
              <a:defRPr sz="96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Font typeface="Fira Sans Extra Condensed Medium"/>
              <a:buNone/>
              <a:defRPr sz="96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Font typeface="Fira Sans Extra Condensed Medium"/>
              <a:buNone/>
              <a:defRPr sz="96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Font typeface="Fira Sans Extra Condensed Medium"/>
              <a:buNone/>
              <a:defRPr sz="96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Font typeface="Fira Sans Extra Condensed Medium"/>
              <a:buNone/>
              <a:defRPr sz="96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Font typeface="Fira Sans Extra Condensed Medium"/>
              <a:buNone/>
              <a:defRPr sz="96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Font typeface="Fira Sans Extra Condensed Medium"/>
              <a:buNone/>
              <a:defRPr sz="96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Font typeface="Fira Sans Extra Condensed Medium"/>
              <a:buNone/>
              <a:defRPr sz="96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19" name="Google Shape;119;p21"/>
          <p:cNvSpPr txBox="1">
            <a:spLocks noGrp="1"/>
          </p:cNvSpPr>
          <p:nvPr>
            <p:ph type="title" idx="5" hasCustomPrompt="1"/>
          </p:nvPr>
        </p:nvSpPr>
        <p:spPr>
          <a:xfrm>
            <a:off x="3982184" y="2179320"/>
            <a:ext cx="704100" cy="704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Font typeface="Fira Sans Extra Condensed Medium"/>
              <a:buNone/>
              <a:defRPr sz="96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Font typeface="Fira Sans Extra Condensed Medium"/>
              <a:buNone/>
              <a:defRPr sz="96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Font typeface="Fira Sans Extra Condensed Medium"/>
              <a:buNone/>
              <a:defRPr sz="96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Font typeface="Fira Sans Extra Condensed Medium"/>
              <a:buNone/>
              <a:defRPr sz="96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Font typeface="Fira Sans Extra Condensed Medium"/>
              <a:buNone/>
              <a:defRPr sz="96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Font typeface="Fira Sans Extra Condensed Medium"/>
              <a:buNone/>
              <a:defRPr sz="96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Font typeface="Fira Sans Extra Condensed Medium"/>
              <a:buNone/>
              <a:defRPr sz="96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Font typeface="Fira Sans Extra Condensed Medium"/>
              <a:buNone/>
              <a:defRPr sz="96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21"/>
          <p:cNvSpPr txBox="1">
            <a:spLocks noGrp="1"/>
          </p:cNvSpPr>
          <p:nvPr>
            <p:ph type="title" idx="6" hasCustomPrompt="1"/>
          </p:nvPr>
        </p:nvSpPr>
        <p:spPr>
          <a:xfrm>
            <a:off x="3982184" y="3105912"/>
            <a:ext cx="704100" cy="704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Font typeface="Fira Sans Extra Condensed Medium"/>
              <a:buNone/>
              <a:defRPr sz="96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Font typeface="Fira Sans Extra Condensed Medium"/>
              <a:buNone/>
              <a:defRPr sz="96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Font typeface="Fira Sans Extra Condensed Medium"/>
              <a:buNone/>
              <a:defRPr sz="96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Font typeface="Fira Sans Extra Condensed Medium"/>
              <a:buNone/>
              <a:defRPr sz="96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Font typeface="Fira Sans Extra Condensed Medium"/>
              <a:buNone/>
              <a:defRPr sz="96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Font typeface="Fira Sans Extra Condensed Medium"/>
              <a:buNone/>
              <a:defRPr sz="96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Font typeface="Fira Sans Extra Condensed Medium"/>
              <a:buNone/>
              <a:defRPr sz="96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Font typeface="Fira Sans Extra Condensed Medium"/>
              <a:buNone/>
              <a:defRPr sz="96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21" name="Google Shape;121;p21"/>
          <p:cNvSpPr txBox="1">
            <a:spLocks noGrp="1"/>
          </p:cNvSpPr>
          <p:nvPr>
            <p:ph type="title" idx="7" hasCustomPrompt="1"/>
          </p:nvPr>
        </p:nvSpPr>
        <p:spPr>
          <a:xfrm>
            <a:off x="3982184" y="4032504"/>
            <a:ext cx="704100" cy="704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Font typeface="Fira Sans Extra Condensed Medium"/>
              <a:buNone/>
              <a:defRPr sz="96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Font typeface="Fira Sans Extra Condensed Medium"/>
              <a:buNone/>
              <a:defRPr sz="96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Font typeface="Fira Sans Extra Condensed Medium"/>
              <a:buNone/>
              <a:defRPr sz="96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Font typeface="Fira Sans Extra Condensed Medium"/>
              <a:buNone/>
              <a:defRPr sz="96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Font typeface="Fira Sans Extra Condensed Medium"/>
              <a:buNone/>
              <a:defRPr sz="96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Font typeface="Fira Sans Extra Condensed Medium"/>
              <a:buNone/>
              <a:defRPr sz="96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Font typeface="Fira Sans Extra Condensed Medium"/>
              <a:buNone/>
              <a:defRPr sz="96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Font typeface="Fira Sans Extra Condensed Medium"/>
              <a:buNone/>
              <a:defRPr sz="96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22" name="Google Shape;122;p21"/>
          <p:cNvSpPr/>
          <p:nvPr/>
        </p:nvSpPr>
        <p:spPr>
          <a:xfrm rot="5400000" flipH="1">
            <a:off x="1138625" y="2532506"/>
            <a:ext cx="4677300" cy="78600"/>
          </a:xfrm>
          <a:prstGeom prst="rect">
            <a:avLst/>
          </a:prstGeom>
          <a:solidFill>
            <a:srgbClr val="38589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21"/>
          <p:cNvSpPr/>
          <p:nvPr/>
        </p:nvSpPr>
        <p:spPr>
          <a:xfrm rot="5400000" flipH="1">
            <a:off x="1022413" y="2487300"/>
            <a:ext cx="5143500" cy="168900"/>
          </a:xfrm>
          <a:prstGeom prst="rect">
            <a:avLst/>
          </a:prstGeom>
          <a:solidFill>
            <a:srgbClr val="88816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21"/>
          <p:cNvSpPr txBox="1">
            <a:spLocks noGrp="1"/>
          </p:cNvSpPr>
          <p:nvPr>
            <p:ph type="ctrTitle" idx="8"/>
          </p:nvPr>
        </p:nvSpPr>
        <p:spPr>
          <a:xfrm>
            <a:off x="3438144" y="493776"/>
            <a:ext cx="5706000" cy="38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2400" b="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Big Numbers">
  <p:cSld name="CUSTOM_8_1_1">
    <p:bg>
      <p:bgPr>
        <a:solidFill>
          <a:schemeClr val="lt1"/>
        </a:solidFill>
        <a:effectLst/>
      </p:bgPr>
    </p:bg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3"/>
          <p:cNvSpPr/>
          <p:nvPr/>
        </p:nvSpPr>
        <p:spPr>
          <a:xfrm>
            <a:off x="4568989" y="-10650"/>
            <a:ext cx="4575000" cy="5154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23"/>
          <p:cNvSpPr txBox="1">
            <a:spLocks noGrp="1"/>
          </p:cNvSpPr>
          <p:nvPr>
            <p:ph type="subTitle" idx="1"/>
          </p:nvPr>
        </p:nvSpPr>
        <p:spPr>
          <a:xfrm>
            <a:off x="5500967" y="3816475"/>
            <a:ext cx="3039900" cy="492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0" name="Google Shape;140;p23"/>
          <p:cNvSpPr txBox="1">
            <a:spLocks noGrp="1"/>
          </p:cNvSpPr>
          <p:nvPr>
            <p:ph type="title" hasCustomPrompt="1"/>
          </p:nvPr>
        </p:nvSpPr>
        <p:spPr>
          <a:xfrm>
            <a:off x="6355200" y="3001275"/>
            <a:ext cx="2194500" cy="640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 b="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1" name="Google Shape;141;p23"/>
          <p:cNvSpPr txBox="1">
            <a:spLocks noGrp="1"/>
          </p:cNvSpPr>
          <p:nvPr>
            <p:ph type="subTitle" idx="2"/>
          </p:nvPr>
        </p:nvSpPr>
        <p:spPr>
          <a:xfrm>
            <a:off x="5500967" y="1643475"/>
            <a:ext cx="3039900" cy="493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2" name="Google Shape;142;p23"/>
          <p:cNvSpPr txBox="1">
            <a:spLocks noGrp="1"/>
          </p:cNvSpPr>
          <p:nvPr>
            <p:ph type="title" idx="3" hasCustomPrompt="1"/>
          </p:nvPr>
        </p:nvSpPr>
        <p:spPr>
          <a:xfrm>
            <a:off x="6355200" y="834125"/>
            <a:ext cx="2194500" cy="640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 b="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3" name="Google Shape;143;p23"/>
          <p:cNvSpPr/>
          <p:nvPr/>
        </p:nvSpPr>
        <p:spPr>
          <a:xfrm>
            <a:off x="4572000" y="-10650"/>
            <a:ext cx="4572000" cy="5154300"/>
          </a:xfrm>
          <a:prstGeom prst="rect">
            <a:avLst/>
          </a:prstGeom>
          <a:solidFill>
            <a:srgbClr val="FFFB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23"/>
          <p:cNvSpPr/>
          <p:nvPr/>
        </p:nvSpPr>
        <p:spPr>
          <a:xfrm rot="5400000" flipH="1">
            <a:off x="2272650" y="2532506"/>
            <a:ext cx="4677300" cy="78600"/>
          </a:xfrm>
          <a:prstGeom prst="rect">
            <a:avLst/>
          </a:prstGeom>
          <a:solidFill>
            <a:srgbClr val="38589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23"/>
          <p:cNvSpPr/>
          <p:nvPr/>
        </p:nvSpPr>
        <p:spPr>
          <a:xfrm rot="5400000" flipH="1">
            <a:off x="2143550" y="2474400"/>
            <a:ext cx="5169300" cy="168900"/>
          </a:xfrm>
          <a:prstGeom prst="rect">
            <a:avLst/>
          </a:prstGeom>
          <a:solidFill>
            <a:srgbClr val="88816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2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4"/>
          <p:cNvSpPr txBox="1">
            <a:spLocks noGrp="1"/>
          </p:cNvSpPr>
          <p:nvPr>
            <p:ph type="ctrTitle"/>
          </p:nvPr>
        </p:nvSpPr>
        <p:spPr>
          <a:xfrm>
            <a:off x="722375" y="493776"/>
            <a:ext cx="7699200" cy="38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2400" b="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48" name="Google Shape;148;p24"/>
          <p:cNvSpPr txBox="1">
            <a:spLocks noGrp="1"/>
          </p:cNvSpPr>
          <p:nvPr>
            <p:ph type="subTitle" idx="1"/>
          </p:nvPr>
        </p:nvSpPr>
        <p:spPr>
          <a:xfrm>
            <a:off x="3474750" y="2005575"/>
            <a:ext cx="2194500" cy="530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49" name="Google Shape;149;p24"/>
          <p:cNvSpPr txBox="1">
            <a:spLocks noGrp="1"/>
          </p:cNvSpPr>
          <p:nvPr>
            <p:ph type="subTitle" idx="2"/>
          </p:nvPr>
        </p:nvSpPr>
        <p:spPr>
          <a:xfrm>
            <a:off x="3886200" y="1600194"/>
            <a:ext cx="1371600" cy="384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50" name="Google Shape;150;p24"/>
          <p:cNvSpPr txBox="1">
            <a:spLocks noGrp="1"/>
          </p:cNvSpPr>
          <p:nvPr>
            <p:ph type="subTitle" idx="3"/>
          </p:nvPr>
        </p:nvSpPr>
        <p:spPr>
          <a:xfrm>
            <a:off x="789400" y="2005575"/>
            <a:ext cx="2194500" cy="530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51" name="Google Shape;151;p24"/>
          <p:cNvSpPr txBox="1">
            <a:spLocks noGrp="1"/>
          </p:cNvSpPr>
          <p:nvPr>
            <p:ph type="subTitle" idx="4"/>
          </p:nvPr>
        </p:nvSpPr>
        <p:spPr>
          <a:xfrm>
            <a:off x="1200850" y="1600194"/>
            <a:ext cx="1371600" cy="384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52" name="Google Shape;152;p24"/>
          <p:cNvSpPr txBox="1">
            <a:spLocks noGrp="1"/>
          </p:cNvSpPr>
          <p:nvPr>
            <p:ph type="subTitle" idx="5"/>
          </p:nvPr>
        </p:nvSpPr>
        <p:spPr>
          <a:xfrm>
            <a:off x="6160100" y="2005575"/>
            <a:ext cx="2194500" cy="530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53" name="Google Shape;153;p24"/>
          <p:cNvSpPr txBox="1">
            <a:spLocks noGrp="1"/>
          </p:cNvSpPr>
          <p:nvPr>
            <p:ph type="subTitle" idx="6"/>
          </p:nvPr>
        </p:nvSpPr>
        <p:spPr>
          <a:xfrm>
            <a:off x="6571550" y="1600194"/>
            <a:ext cx="1371600" cy="384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54" name="Google Shape;154;p24"/>
          <p:cNvSpPr txBox="1">
            <a:spLocks noGrp="1"/>
          </p:cNvSpPr>
          <p:nvPr>
            <p:ph type="subTitle" idx="7"/>
          </p:nvPr>
        </p:nvSpPr>
        <p:spPr>
          <a:xfrm>
            <a:off x="3474750" y="3756476"/>
            <a:ext cx="2194500" cy="530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55" name="Google Shape;155;p24"/>
          <p:cNvSpPr txBox="1">
            <a:spLocks noGrp="1"/>
          </p:cNvSpPr>
          <p:nvPr>
            <p:ph type="subTitle" idx="8"/>
          </p:nvPr>
        </p:nvSpPr>
        <p:spPr>
          <a:xfrm>
            <a:off x="3886200" y="3352794"/>
            <a:ext cx="1371600" cy="384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56" name="Google Shape;156;p24"/>
          <p:cNvSpPr txBox="1">
            <a:spLocks noGrp="1"/>
          </p:cNvSpPr>
          <p:nvPr>
            <p:ph type="subTitle" idx="9"/>
          </p:nvPr>
        </p:nvSpPr>
        <p:spPr>
          <a:xfrm>
            <a:off x="789400" y="3755275"/>
            <a:ext cx="2194500" cy="530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57" name="Google Shape;157;p24"/>
          <p:cNvSpPr txBox="1">
            <a:spLocks noGrp="1"/>
          </p:cNvSpPr>
          <p:nvPr>
            <p:ph type="subTitle" idx="13"/>
          </p:nvPr>
        </p:nvSpPr>
        <p:spPr>
          <a:xfrm>
            <a:off x="1200850" y="3352794"/>
            <a:ext cx="1371600" cy="384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58" name="Google Shape;158;p24"/>
          <p:cNvSpPr txBox="1">
            <a:spLocks noGrp="1"/>
          </p:cNvSpPr>
          <p:nvPr>
            <p:ph type="subTitle" idx="14"/>
          </p:nvPr>
        </p:nvSpPr>
        <p:spPr>
          <a:xfrm>
            <a:off x="6160100" y="3755275"/>
            <a:ext cx="2194500" cy="530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59" name="Google Shape;159;p24"/>
          <p:cNvSpPr txBox="1">
            <a:spLocks noGrp="1"/>
          </p:cNvSpPr>
          <p:nvPr>
            <p:ph type="subTitle" idx="15"/>
          </p:nvPr>
        </p:nvSpPr>
        <p:spPr>
          <a:xfrm>
            <a:off x="6571550" y="3352794"/>
            <a:ext cx="1371600" cy="384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60" name="Google Shape;160;p24"/>
          <p:cNvSpPr/>
          <p:nvPr/>
        </p:nvSpPr>
        <p:spPr>
          <a:xfrm flipH="1">
            <a:off x="414292" y="5064901"/>
            <a:ext cx="8315400" cy="78600"/>
          </a:xfrm>
          <a:prstGeom prst="rect">
            <a:avLst/>
          </a:prstGeom>
          <a:solidFill>
            <a:srgbClr val="38589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24"/>
          <p:cNvSpPr/>
          <p:nvPr/>
        </p:nvSpPr>
        <p:spPr>
          <a:xfrm flipH="1">
            <a:off x="-1" y="4902875"/>
            <a:ext cx="9144000" cy="168900"/>
          </a:xfrm>
          <a:prstGeom prst="rect">
            <a:avLst/>
          </a:prstGeom>
          <a:solidFill>
            <a:srgbClr val="FFFB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1_1_2">
    <p:bg>
      <p:bgPr>
        <a:solidFill>
          <a:schemeClr val="lt2"/>
        </a:solidFill>
        <a:effectLst/>
      </p:bgPr>
    </p:bg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5"/>
          <p:cNvSpPr txBox="1">
            <a:spLocks noGrp="1"/>
          </p:cNvSpPr>
          <p:nvPr>
            <p:ph type="subTitle" idx="1"/>
          </p:nvPr>
        </p:nvSpPr>
        <p:spPr>
          <a:xfrm>
            <a:off x="713200" y="1561163"/>
            <a:ext cx="2167200" cy="509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64" name="Google Shape;164;p25"/>
          <p:cNvSpPr txBox="1">
            <a:spLocks noGrp="1"/>
          </p:cNvSpPr>
          <p:nvPr>
            <p:ph type="subTitle" idx="2"/>
          </p:nvPr>
        </p:nvSpPr>
        <p:spPr>
          <a:xfrm>
            <a:off x="3488400" y="1561163"/>
            <a:ext cx="2167200" cy="509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65" name="Google Shape;165;p25"/>
          <p:cNvSpPr txBox="1">
            <a:spLocks noGrp="1"/>
          </p:cNvSpPr>
          <p:nvPr>
            <p:ph type="subTitle" idx="3"/>
          </p:nvPr>
        </p:nvSpPr>
        <p:spPr>
          <a:xfrm>
            <a:off x="6263600" y="1561163"/>
            <a:ext cx="2167200" cy="509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66" name="Google Shape;166;p25"/>
          <p:cNvSpPr txBox="1">
            <a:spLocks noGrp="1"/>
          </p:cNvSpPr>
          <p:nvPr>
            <p:ph type="title" hasCustomPrompt="1"/>
          </p:nvPr>
        </p:nvSpPr>
        <p:spPr>
          <a:xfrm>
            <a:off x="1549900" y="1140539"/>
            <a:ext cx="493800" cy="384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Font typeface="Fira Sans Extra Condensed Medium"/>
              <a:buNone/>
              <a:defRPr sz="96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Font typeface="Fira Sans Extra Condensed Medium"/>
              <a:buNone/>
              <a:defRPr sz="96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Font typeface="Fira Sans Extra Condensed Medium"/>
              <a:buNone/>
              <a:defRPr sz="96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Font typeface="Fira Sans Extra Condensed Medium"/>
              <a:buNone/>
              <a:defRPr sz="96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Font typeface="Fira Sans Extra Condensed Medium"/>
              <a:buNone/>
              <a:defRPr sz="96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Font typeface="Fira Sans Extra Condensed Medium"/>
              <a:buNone/>
              <a:defRPr sz="96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Font typeface="Fira Sans Extra Condensed Medium"/>
              <a:buNone/>
              <a:defRPr sz="96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Font typeface="Fira Sans Extra Condensed Medium"/>
              <a:buNone/>
              <a:defRPr sz="96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67" name="Google Shape;167;p25"/>
          <p:cNvSpPr txBox="1">
            <a:spLocks noGrp="1"/>
          </p:cNvSpPr>
          <p:nvPr>
            <p:ph type="title" idx="4" hasCustomPrompt="1"/>
          </p:nvPr>
        </p:nvSpPr>
        <p:spPr>
          <a:xfrm>
            <a:off x="4325100" y="1140539"/>
            <a:ext cx="493800" cy="384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Font typeface="Fira Sans Extra Condensed Medium"/>
              <a:buNone/>
              <a:defRPr sz="96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Font typeface="Fira Sans Extra Condensed Medium"/>
              <a:buNone/>
              <a:defRPr sz="96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Font typeface="Fira Sans Extra Condensed Medium"/>
              <a:buNone/>
              <a:defRPr sz="96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Font typeface="Fira Sans Extra Condensed Medium"/>
              <a:buNone/>
              <a:defRPr sz="96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Font typeface="Fira Sans Extra Condensed Medium"/>
              <a:buNone/>
              <a:defRPr sz="96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Font typeface="Fira Sans Extra Condensed Medium"/>
              <a:buNone/>
              <a:defRPr sz="96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Font typeface="Fira Sans Extra Condensed Medium"/>
              <a:buNone/>
              <a:defRPr sz="96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Font typeface="Fira Sans Extra Condensed Medium"/>
              <a:buNone/>
              <a:defRPr sz="96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68" name="Google Shape;168;p25"/>
          <p:cNvSpPr txBox="1">
            <a:spLocks noGrp="1"/>
          </p:cNvSpPr>
          <p:nvPr>
            <p:ph type="title" idx="5" hasCustomPrompt="1"/>
          </p:nvPr>
        </p:nvSpPr>
        <p:spPr>
          <a:xfrm>
            <a:off x="7100300" y="1140539"/>
            <a:ext cx="493800" cy="384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Font typeface="Fira Sans Extra Condensed Medium"/>
              <a:buNone/>
              <a:defRPr sz="96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Font typeface="Fira Sans Extra Condensed Medium"/>
              <a:buNone/>
              <a:defRPr sz="96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Font typeface="Fira Sans Extra Condensed Medium"/>
              <a:buNone/>
              <a:defRPr sz="96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Font typeface="Fira Sans Extra Condensed Medium"/>
              <a:buNone/>
              <a:defRPr sz="96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Font typeface="Fira Sans Extra Condensed Medium"/>
              <a:buNone/>
              <a:defRPr sz="96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Font typeface="Fira Sans Extra Condensed Medium"/>
              <a:buNone/>
              <a:defRPr sz="96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Font typeface="Fira Sans Extra Condensed Medium"/>
              <a:buNone/>
              <a:defRPr sz="96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Font typeface="Fira Sans Extra Condensed Medium"/>
              <a:buNone/>
              <a:defRPr sz="96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69" name="Google Shape;169;p25"/>
          <p:cNvSpPr txBox="1">
            <a:spLocks noGrp="1"/>
          </p:cNvSpPr>
          <p:nvPr>
            <p:ph type="ctrTitle" idx="6"/>
          </p:nvPr>
        </p:nvSpPr>
        <p:spPr>
          <a:xfrm>
            <a:off x="722376" y="493776"/>
            <a:ext cx="7699200" cy="38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2400" b="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70" name="Google Shape;170;p25"/>
          <p:cNvSpPr/>
          <p:nvPr/>
        </p:nvSpPr>
        <p:spPr>
          <a:xfrm flipH="1">
            <a:off x="414267" y="2493151"/>
            <a:ext cx="8315400" cy="78600"/>
          </a:xfrm>
          <a:prstGeom prst="rect">
            <a:avLst/>
          </a:prstGeom>
          <a:solidFill>
            <a:srgbClr val="38589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25"/>
          <p:cNvSpPr/>
          <p:nvPr/>
        </p:nvSpPr>
        <p:spPr>
          <a:xfrm flipH="1">
            <a:off x="-25" y="2331125"/>
            <a:ext cx="9144000" cy="168900"/>
          </a:xfrm>
          <a:prstGeom prst="rect">
            <a:avLst/>
          </a:prstGeom>
          <a:solidFill>
            <a:srgbClr val="88816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 2">
  <p:cSld name="MAIN_POINT_1_1">
    <p:bg>
      <p:bgPr>
        <a:solidFill>
          <a:schemeClr val="lt2"/>
        </a:solidFill>
        <a:effectLst/>
      </p:bgPr>
    </p:bg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7"/>
          <p:cNvSpPr/>
          <p:nvPr/>
        </p:nvSpPr>
        <p:spPr>
          <a:xfrm>
            <a:off x="5468050" y="0"/>
            <a:ext cx="3675600" cy="5143500"/>
          </a:xfrm>
          <a:prstGeom prst="rect">
            <a:avLst/>
          </a:prstGeom>
          <a:solidFill>
            <a:srgbClr val="88816C">
              <a:alpha val="660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27"/>
          <p:cNvSpPr txBox="1">
            <a:spLocks noGrp="1"/>
          </p:cNvSpPr>
          <p:nvPr>
            <p:ph type="title"/>
          </p:nvPr>
        </p:nvSpPr>
        <p:spPr>
          <a:xfrm>
            <a:off x="5562500" y="555450"/>
            <a:ext cx="2971800" cy="403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 b="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ctrTitle"/>
          </p:nvPr>
        </p:nvSpPr>
        <p:spPr>
          <a:xfrm>
            <a:off x="2642575" y="576075"/>
            <a:ext cx="3858900" cy="105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2723550" y="1695400"/>
            <a:ext cx="3696900" cy="49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solidFill>
          <a:schemeClr val="lt1"/>
        </a:solid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ctrTitle"/>
          </p:nvPr>
        </p:nvSpPr>
        <p:spPr>
          <a:xfrm>
            <a:off x="701050" y="493775"/>
            <a:ext cx="7743600" cy="38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2400" b="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ubTitle" idx="1"/>
          </p:nvPr>
        </p:nvSpPr>
        <p:spPr>
          <a:xfrm>
            <a:off x="1755648" y="3035808"/>
            <a:ext cx="2267700" cy="615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ubTitle" idx="2"/>
          </p:nvPr>
        </p:nvSpPr>
        <p:spPr>
          <a:xfrm>
            <a:off x="2258568" y="2697480"/>
            <a:ext cx="1277100" cy="375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ubTitle" idx="3"/>
          </p:nvPr>
        </p:nvSpPr>
        <p:spPr>
          <a:xfrm>
            <a:off x="5111496" y="3035808"/>
            <a:ext cx="2267700" cy="615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ubTitle" idx="4"/>
          </p:nvPr>
        </p:nvSpPr>
        <p:spPr>
          <a:xfrm>
            <a:off x="5614416" y="2697480"/>
            <a:ext cx="1277100" cy="375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7" name="Google Shape;27;p5"/>
          <p:cNvSpPr/>
          <p:nvPr/>
        </p:nvSpPr>
        <p:spPr>
          <a:xfrm flipH="1">
            <a:off x="414292" y="5064901"/>
            <a:ext cx="8315400" cy="78600"/>
          </a:xfrm>
          <a:prstGeom prst="rect">
            <a:avLst/>
          </a:prstGeom>
          <a:solidFill>
            <a:srgbClr val="38589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5"/>
          <p:cNvSpPr/>
          <p:nvPr/>
        </p:nvSpPr>
        <p:spPr>
          <a:xfrm flipH="1">
            <a:off x="-1" y="4902875"/>
            <a:ext cx="9144000" cy="168900"/>
          </a:xfrm>
          <a:prstGeom prst="rect">
            <a:avLst/>
          </a:prstGeom>
          <a:solidFill>
            <a:srgbClr val="FFFB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solidFill>
          <a:schemeClr val="lt1"/>
        </a:solid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>
            <a:spLocks noGrp="1"/>
          </p:cNvSpPr>
          <p:nvPr>
            <p:ph type="title"/>
          </p:nvPr>
        </p:nvSpPr>
        <p:spPr>
          <a:xfrm>
            <a:off x="718125" y="493776"/>
            <a:ext cx="7699200" cy="38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7"/>
          <p:cNvSpPr/>
          <p:nvPr/>
        </p:nvSpPr>
        <p:spPr>
          <a:xfrm flipH="1">
            <a:off x="0" y="4895850"/>
            <a:ext cx="9144000" cy="168900"/>
          </a:xfrm>
          <a:prstGeom prst="rect">
            <a:avLst/>
          </a:prstGeom>
          <a:solidFill>
            <a:srgbClr val="88816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7"/>
          <p:cNvSpPr/>
          <p:nvPr/>
        </p:nvSpPr>
        <p:spPr>
          <a:xfrm flipH="1">
            <a:off x="414292" y="5064901"/>
            <a:ext cx="8315400" cy="78600"/>
          </a:xfrm>
          <a:prstGeom prst="rect">
            <a:avLst/>
          </a:prstGeom>
          <a:solidFill>
            <a:srgbClr val="38589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7"/>
          <p:cNvSpPr/>
          <p:nvPr/>
        </p:nvSpPr>
        <p:spPr>
          <a:xfrm flipH="1">
            <a:off x="-1" y="4902875"/>
            <a:ext cx="9144000" cy="168900"/>
          </a:xfrm>
          <a:prstGeom prst="rect">
            <a:avLst/>
          </a:prstGeom>
          <a:solidFill>
            <a:srgbClr val="FFFB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One column 01">
  <p:cSld name="TITLE_ONLY_2">
    <p:bg>
      <p:bgPr>
        <a:solidFill>
          <a:schemeClr val="lt1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0"/>
          <p:cNvSpPr txBox="1">
            <a:spLocks noGrp="1"/>
          </p:cNvSpPr>
          <p:nvPr>
            <p:ph type="ctrTitle"/>
          </p:nvPr>
        </p:nvSpPr>
        <p:spPr>
          <a:xfrm>
            <a:off x="722376" y="493776"/>
            <a:ext cx="7699200" cy="38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2400" b="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56" name="Google Shape;56;p10"/>
          <p:cNvSpPr txBox="1">
            <a:spLocks noGrp="1"/>
          </p:cNvSpPr>
          <p:nvPr>
            <p:ph type="subTitle" idx="1"/>
          </p:nvPr>
        </p:nvSpPr>
        <p:spPr>
          <a:xfrm>
            <a:off x="2043473" y="2455375"/>
            <a:ext cx="2194500" cy="733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57" name="Google Shape;57;p10"/>
          <p:cNvSpPr txBox="1">
            <a:spLocks noGrp="1"/>
          </p:cNvSpPr>
          <p:nvPr>
            <p:ph type="subTitle" idx="2"/>
          </p:nvPr>
        </p:nvSpPr>
        <p:spPr>
          <a:xfrm>
            <a:off x="2043473" y="1954625"/>
            <a:ext cx="2194500" cy="384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8" name="Google Shape;58;p10"/>
          <p:cNvSpPr/>
          <p:nvPr/>
        </p:nvSpPr>
        <p:spPr>
          <a:xfrm rot="5400000">
            <a:off x="-2365800" y="2532450"/>
            <a:ext cx="4810200" cy="78600"/>
          </a:xfrm>
          <a:prstGeom prst="rect">
            <a:avLst/>
          </a:prstGeom>
          <a:solidFill>
            <a:srgbClr val="38589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10"/>
          <p:cNvSpPr/>
          <p:nvPr/>
        </p:nvSpPr>
        <p:spPr>
          <a:xfrm rot="5400000">
            <a:off x="-2060925" y="2139600"/>
            <a:ext cx="5143500" cy="864300"/>
          </a:xfrm>
          <a:prstGeom prst="rect">
            <a:avLst/>
          </a:prstGeom>
          <a:solidFill>
            <a:srgbClr val="FFFB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design">
  <p:cSld name="TITLE_ONLY_1">
    <p:bg>
      <p:bgPr>
        <a:solidFill>
          <a:schemeClr val="lt1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>
            <a:spLocks noGrp="1"/>
          </p:cNvSpPr>
          <p:nvPr>
            <p:ph type="title"/>
          </p:nvPr>
        </p:nvSpPr>
        <p:spPr>
          <a:xfrm>
            <a:off x="718125" y="493776"/>
            <a:ext cx="7699200" cy="38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2"/>
          <p:cNvSpPr/>
          <p:nvPr/>
        </p:nvSpPr>
        <p:spPr>
          <a:xfrm>
            <a:off x="0" y="1485900"/>
            <a:ext cx="9153600" cy="3657600"/>
          </a:xfrm>
          <a:prstGeom prst="rect">
            <a:avLst/>
          </a:prstGeom>
          <a:solidFill>
            <a:srgbClr val="FFFBF2"/>
          </a:solidFill>
          <a:ln w="9525" cap="flat" cmpd="sng">
            <a:solidFill>
              <a:srgbClr val="E1D9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12"/>
          <p:cNvSpPr/>
          <p:nvPr/>
        </p:nvSpPr>
        <p:spPr>
          <a:xfrm>
            <a:off x="414307" y="5064901"/>
            <a:ext cx="8315400" cy="78600"/>
          </a:xfrm>
          <a:prstGeom prst="rect">
            <a:avLst/>
          </a:prstGeom>
          <a:solidFill>
            <a:srgbClr val="38589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12"/>
          <p:cNvSpPr/>
          <p:nvPr/>
        </p:nvSpPr>
        <p:spPr>
          <a:xfrm>
            <a:off x="-9600" y="4902875"/>
            <a:ext cx="9163200" cy="168900"/>
          </a:xfrm>
          <a:prstGeom prst="rect">
            <a:avLst/>
          </a:prstGeom>
          <a:solidFill>
            <a:srgbClr val="88816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4"/>
          <p:cNvSpPr/>
          <p:nvPr/>
        </p:nvSpPr>
        <p:spPr>
          <a:xfrm>
            <a:off x="-16050" y="351075"/>
            <a:ext cx="9176100" cy="2154600"/>
          </a:xfrm>
          <a:prstGeom prst="rect">
            <a:avLst/>
          </a:prstGeom>
          <a:solidFill>
            <a:srgbClr val="88816C">
              <a:alpha val="660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14"/>
          <p:cNvSpPr txBox="1">
            <a:spLocks noGrp="1"/>
          </p:cNvSpPr>
          <p:nvPr>
            <p:ph type="title"/>
          </p:nvPr>
        </p:nvSpPr>
        <p:spPr>
          <a:xfrm>
            <a:off x="2349450" y="283464"/>
            <a:ext cx="4445100" cy="228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 b="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1">
    <p:bg>
      <p:bgPr>
        <a:solidFill>
          <a:schemeClr val="dk2"/>
        </a:solid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9"/>
          <p:cNvSpPr txBox="1">
            <a:spLocks noGrp="1"/>
          </p:cNvSpPr>
          <p:nvPr>
            <p:ph type="ctrTitle"/>
          </p:nvPr>
        </p:nvSpPr>
        <p:spPr>
          <a:xfrm>
            <a:off x="6192475" y="3295500"/>
            <a:ext cx="2238300" cy="550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400" b="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08" name="Google Shape;108;p19"/>
          <p:cNvSpPr txBox="1">
            <a:spLocks noGrp="1"/>
          </p:cNvSpPr>
          <p:nvPr>
            <p:ph type="subTitle" idx="1"/>
          </p:nvPr>
        </p:nvSpPr>
        <p:spPr>
          <a:xfrm>
            <a:off x="4572000" y="1297775"/>
            <a:ext cx="3858900" cy="1781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09" name="Google Shape;109;p19"/>
          <p:cNvSpPr/>
          <p:nvPr/>
        </p:nvSpPr>
        <p:spPr>
          <a:xfrm flipH="1">
            <a:off x="414292" y="5064901"/>
            <a:ext cx="8315400" cy="78600"/>
          </a:xfrm>
          <a:prstGeom prst="rect">
            <a:avLst/>
          </a:prstGeom>
          <a:solidFill>
            <a:srgbClr val="38589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19"/>
          <p:cNvSpPr/>
          <p:nvPr/>
        </p:nvSpPr>
        <p:spPr>
          <a:xfrm flipH="1">
            <a:off x="-1" y="4902875"/>
            <a:ext cx="9144000" cy="168900"/>
          </a:xfrm>
          <a:prstGeom prst="rect">
            <a:avLst/>
          </a:prstGeom>
          <a:solidFill>
            <a:srgbClr val="88816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ebas Neue"/>
              <a:buNone/>
              <a:defRPr sz="28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3" r:id="rId4"/>
    <p:sldLayoutId id="2147483656" r:id="rId5"/>
    <p:sldLayoutId id="2147483658" r:id="rId6"/>
    <p:sldLayoutId id="2147483660" r:id="rId7"/>
    <p:sldLayoutId id="2147483662" r:id="rId8"/>
    <p:sldLayoutId id="2147483665" r:id="rId9"/>
    <p:sldLayoutId id="2147483666" r:id="rId10"/>
    <p:sldLayoutId id="2147483667" r:id="rId11"/>
    <p:sldLayoutId id="2147483669" r:id="rId12"/>
    <p:sldLayoutId id="2147483670" r:id="rId13"/>
    <p:sldLayoutId id="2147483671" r:id="rId14"/>
    <p:sldLayoutId id="2147483673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GzlC379I4v6VMSZfTXAZnqa3SCTn0fqtWkMBG32gDG0/copy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.jp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55"/>
          <p:cNvSpPr/>
          <p:nvPr/>
        </p:nvSpPr>
        <p:spPr>
          <a:xfrm>
            <a:off x="10445774" y="4935534"/>
            <a:ext cx="1434450" cy="2244790"/>
          </a:xfrm>
          <a:prstGeom prst="rect">
            <a:avLst/>
          </a:prstGeom>
          <a:solidFill>
            <a:srgbClr val="88816C">
              <a:alpha val="446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p55"/>
          <p:cNvSpPr txBox="1">
            <a:spLocks noGrp="1"/>
          </p:cNvSpPr>
          <p:nvPr>
            <p:ph type="subTitle" idx="1"/>
          </p:nvPr>
        </p:nvSpPr>
        <p:spPr>
          <a:xfrm>
            <a:off x="5970525" y="3766215"/>
            <a:ext cx="2868900" cy="64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2023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Por: Maynor Hernández</a:t>
            </a:r>
            <a:endParaRPr dirty="0"/>
          </a:p>
        </p:txBody>
      </p:sp>
      <p:sp>
        <p:nvSpPr>
          <p:cNvPr id="320" name="Google Shape;320;p55"/>
          <p:cNvSpPr txBox="1">
            <a:spLocks noGrp="1"/>
          </p:cNvSpPr>
          <p:nvPr>
            <p:ph type="ctrTitle"/>
          </p:nvPr>
        </p:nvSpPr>
        <p:spPr>
          <a:xfrm>
            <a:off x="6067275" y="730185"/>
            <a:ext cx="2675400" cy="172968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4400" dirty="0"/>
              <a:t>ANÁLISIS DEL SECTOR PANADERO y cafetero</a:t>
            </a:r>
            <a:endParaRPr sz="4400" dirty="0"/>
          </a:p>
        </p:txBody>
      </p:sp>
      <p:pic>
        <p:nvPicPr>
          <p:cNvPr id="1026" name="Picture 2" descr="Formación avanzada- IT Academy - Cibernàrium">
            <a:extLst>
              <a:ext uri="{FF2B5EF4-FFF2-40B4-BE49-F238E27FC236}">
                <a16:creationId xmlns:a16="http://schemas.microsoft.com/office/drawing/2014/main" id="{8712F3AB-8EB4-739C-13B1-D7B4FCFF07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6588" y="4608575"/>
            <a:ext cx="2157412" cy="538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63"/>
          <p:cNvSpPr txBox="1">
            <a:spLocks noGrp="1"/>
          </p:cNvSpPr>
          <p:nvPr>
            <p:ph type="ctrTitle"/>
          </p:nvPr>
        </p:nvSpPr>
        <p:spPr>
          <a:xfrm>
            <a:off x="3184635" y="73026"/>
            <a:ext cx="4814788" cy="155082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" sz="4800" dirty="0"/>
            </a:br>
            <a:r>
              <a:rPr lang="en" sz="4800" dirty="0"/>
              <a:t>outliers</a:t>
            </a:r>
            <a:endParaRPr sz="4800" dirty="0"/>
          </a:p>
        </p:txBody>
      </p:sp>
      <p:sp>
        <p:nvSpPr>
          <p:cNvPr id="418" name="Google Shape;418;p63"/>
          <p:cNvSpPr txBox="1">
            <a:spLocks noGrp="1"/>
          </p:cNvSpPr>
          <p:nvPr>
            <p:ph type="subTitle" idx="1"/>
          </p:nvPr>
        </p:nvSpPr>
        <p:spPr>
          <a:xfrm>
            <a:off x="4143178" y="1304080"/>
            <a:ext cx="4297181" cy="211388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“Nadie sabe más hacer pan que el panadero”.</a:t>
            </a:r>
            <a:endParaRPr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CC22EA1-30F7-4624-129F-5477E32C0AC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/>
              <a:t>ANTES Y DESPUÉS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0E13542-A878-6E6D-915A-24262BBE9E4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ubtítulo 3">
            <a:extLst>
              <a:ext uri="{FF2B5EF4-FFF2-40B4-BE49-F238E27FC236}">
                <a16:creationId xmlns:a16="http://schemas.microsoft.com/office/drawing/2014/main" id="{5805952B-023C-188C-D0E0-7E4A4D012F92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Subtítulo 5">
            <a:extLst>
              <a:ext uri="{FF2B5EF4-FFF2-40B4-BE49-F238E27FC236}">
                <a16:creationId xmlns:a16="http://schemas.microsoft.com/office/drawing/2014/main" id="{29AEEC90-CB91-2E93-4CB9-1CF4D4EF71D4}"/>
              </a:ext>
            </a:extLst>
          </p:cNvPr>
          <p:cNvSpPr>
            <a:spLocks noGrp="1"/>
          </p:cNvSpPr>
          <p:nvPr>
            <p:ph type="subTitle" idx="4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9E442635-561B-6C58-E0E8-8793A56F08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034" y="1351179"/>
            <a:ext cx="3887102" cy="2692601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3B646D10-6F8E-E5DD-56F1-7C649EBA74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2865" y="1318676"/>
            <a:ext cx="3878459" cy="2822599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AFB7713D-04EA-75EC-E787-6882BB4FA4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6832" y="4220500"/>
            <a:ext cx="4587638" cy="518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915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58"/>
          <p:cNvSpPr txBox="1">
            <a:spLocks noGrp="1"/>
          </p:cNvSpPr>
          <p:nvPr>
            <p:ph type="ctrTitle"/>
          </p:nvPr>
        </p:nvSpPr>
        <p:spPr>
          <a:xfrm>
            <a:off x="722375" y="493776"/>
            <a:ext cx="7699200" cy="38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D</a:t>
            </a:r>
            <a:r>
              <a:rPr lang="en" dirty="0"/>
              <a:t>atos de entrada</a:t>
            </a:r>
            <a:endParaRPr dirty="0"/>
          </a:p>
        </p:txBody>
      </p:sp>
      <p:graphicFrame>
        <p:nvGraphicFramePr>
          <p:cNvPr id="30" name="Tabla 29">
            <a:extLst>
              <a:ext uri="{FF2B5EF4-FFF2-40B4-BE49-F238E27FC236}">
                <a16:creationId xmlns:a16="http://schemas.microsoft.com/office/drawing/2014/main" id="{0E5080A2-4509-C3C5-FF56-24EE2C7488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9293720"/>
              </p:ext>
            </p:extLst>
          </p:nvPr>
        </p:nvGraphicFramePr>
        <p:xfrm>
          <a:off x="2095806" y="1531632"/>
          <a:ext cx="5585154" cy="2080235"/>
        </p:xfrm>
        <a:graphic>
          <a:graphicData uri="http://schemas.openxmlformats.org/drawingml/2006/table">
            <a:tbl>
              <a:tblPr firstRow="1" firstCol="1" bandRow="1">
                <a:tableStyleId>{775DCB02-9BB8-47FD-8907-85C794F793BA}</a:tableStyleId>
              </a:tblPr>
              <a:tblGrid>
                <a:gridCol w="1880633">
                  <a:extLst>
                    <a:ext uri="{9D8B030D-6E8A-4147-A177-3AD203B41FA5}">
                      <a16:colId xmlns:a16="http://schemas.microsoft.com/office/drawing/2014/main" val="730647034"/>
                    </a:ext>
                  </a:extLst>
                </a:gridCol>
                <a:gridCol w="3704521">
                  <a:extLst>
                    <a:ext uri="{9D8B030D-6E8A-4147-A177-3AD203B41FA5}">
                      <a16:colId xmlns:a16="http://schemas.microsoft.com/office/drawing/2014/main" val="1653017991"/>
                    </a:ext>
                  </a:extLst>
                </a:gridCol>
              </a:tblGrid>
              <a:tr h="53996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s-VE" sz="900" b="1" dirty="0">
                          <a:solidFill>
                            <a:schemeClr val="tx2"/>
                          </a:solidFill>
                          <a:effectLst/>
                        </a:rPr>
                        <a:t>CARACTERÍSTICAS DE LA RED</a:t>
                      </a:r>
                      <a:endParaRPr lang="es-ES" sz="1200" b="1" dirty="0">
                        <a:solidFill>
                          <a:schemeClr val="tx2"/>
                        </a:solidFill>
                        <a:effectLst/>
                        <a:latin typeface="Franklin Gothic Book" panose="020B05030201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s-VE" sz="900" b="1" dirty="0">
                          <a:solidFill>
                            <a:schemeClr val="tx2"/>
                          </a:solidFill>
                          <a:effectLst/>
                        </a:rPr>
                        <a:t>VALOR</a:t>
                      </a:r>
                      <a:endParaRPr lang="es-ES" sz="1200" b="1" dirty="0">
                        <a:solidFill>
                          <a:schemeClr val="tx2"/>
                        </a:solidFill>
                        <a:effectLst/>
                        <a:latin typeface="Franklin Gothic Book" panose="020B05030201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955704783"/>
                  </a:ext>
                </a:extLst>
              </a:tr>
              <a:tr h="41064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s-VE" sz="900" dirty="0">
                          <a:effectLst/>
                        </a:rPr>
                        <a:t>Variables de entrada</a:t>
                      </a:r>
                      <a:endParaRPr lang="es-ES" sz="1200" b="1" dirty="0">
                        <a:solidFill>
                          <a:srgbClr val="004348"/>
                        </a:solidFill>
                        <a:effectLst/>
                        <a:latin typeface="Franklin Gothic Book" panose="020B05030201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s-VE" sz="900">
                          <a:effectLst/>
                        </a:rPr>
                        <a:t>5</a:t>
                      </a:r>
                      <a:endParaRPr lang="es-ES" sz="1200" b="1">
                        <a:solidFill>
                          <a:srgbClr val="004348"/>
                        </a:solidFill>
                        <a:effectLst/>
                        <a:latin typeface="Franklin Gothic Book" panose="020B05030201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692749668"/>
                  </a:ext>
                </a:extLst>
              </a:tr>
              <a:tr h="35506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s-VE" sz="900">
                          <a:effectLst/>
                        </a:rPr>
                        <a:t>Patrones utilizados</a:t>
                      </a:r>
                      <a:endParaRPr lang="es-ES" sz="1200" b="1">
                        <a:solidFill>
                          <a:srgbClr val="004348"/>
                        </a:solidFill>
                        <a:effectLst/>
                        <a:latin typeface="Franklin Gothic Book" panose="020B05030201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s-VE" sz="900" dirty="0">
                          <a:effectLst/>
                        </a:rPr>
                        <a:t>1820 (Inicialmente 5683* )</a:t>
                      </a:r>
                      <a:endParaRPr lang="es-ES" sz="1200" b="1" dirty="0">
                        <a:solidFill>
                          <a:srgbClr val="004348"/>
                        </a:solidFill>
                        <a:effectLst/>
                        <a:latin typeface="Franklin Gothic Book" panose="020B05030201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640568010"/>
                  </a:ext>
                </a:extLst>
              </a:tr>
              <a:tr h="25818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s-VE" sz="900">
                          <a:effectLst/>
                        </a:rPr>
                        <a:t>Variables de salida</a:t>
                      </a:r>
                      <a:endParaRPr lang="es-ES" sz="1200" b="1">
                        <a:solidFill>
                          <a:srgbClr val="004348"/>
                        </a:solidFill>
                        <a:effectLst/>
                        <a:latin typeface="Franklin Gothic Book" panose="020B05030201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s-VE" sz="900">
                          <a:effectLst/>
                        </a:rPr>
                        <a:t>[15*14] = 210</a:t>
                      </a:r>
                      <a:endParaRPr lang="es-ES" sz="1200" b="1">
                        <a:solidFill>
                          <a:srgbClr val="004348"/>
                        </a:solidFill>
                        <a:effectLst/>
                        <a:latin typeface="Franklin Gothic Book" panose="020B05030201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314568980"/>
                  </a:ext>
                </a:extLst>
              </a:tr>
              <a:tr h="25818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s-VE" sz="900">
                          <a:effectLst/>
                        </a:rPr>
                        <a:t>Fuente de datos</a:t>
                      </a:r>
                      <a:endParaRPr lang="es-ES" sz="1200" b="1">
                        <a:solidFill>
                          <a:srgbClr val="004348"/>
                        </a:solidFill>
                        <a:effectLst/>
                        <a:latin typeface="Franklin Gothic Book" panose="020B05030201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s-VE" sz="900">
                          <a:effectLst/>
                        </a:rPr>
                        <a:t>SABI</a:t>
                      </a:r>
                      <a:endParaRPr lang="es-ES" sz="1200" b="1">
                        <a:solidFill>
                          <a:srgbClr val="004348"/>
                        </a:solidFill>
                        <a:effectLst/>
                        <a:latin typeface="Franklin Gothic Book" panose="020B05030201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037269539"/>
                  </a:ext>
                </a:extLst>
              </a:tr>
              <a:tr h="25818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s-VE" sz="900">
                          <a:effectLst/>
                        </a:rPr>
                        <a:t>Aplicación utilizada</a:t>
                      </a:r>
                      <a:endParaRPr lang="es-ES" sz="1200" b="1">
                        <a:solidFill>
                          <a:srgbClr val="004348"/>
                        </a:solidFill>
                        <a:effectLst/>
                        <a:latin typeface="Franklin Gothic Book" panose="020B05030201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s-VE" sz="900" dirty="0">
                          <a:effectLst/>
                        </a:rPr>
                        <a:t>Python</a:t>
                      </a:r>
                      <a:endParaRPr lang="es-ES" sz="1200" b="1" dirty="0">
                        <a:solidFill>
                          <a:srgbClr val="004348"/>
                        </a:solidFill>
                        <a:effectLst/>
                        <a:latin typeface="Franklin Gothic Book" panose="020B05030201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340270341"/>
                  </a:ext>
                </a:extLst>
              </a:tr>
            </a:tbl>
          </a:graphicData>
        </a:graphic>
      </p:graphicFrame>
      <p:sp>
        <p:nvSpPr>
          <p:cNvPr id="31" name="Rectangle 4">
            <a:extLst>
              <a:ext uri="{FF2B5EF4-FFF2-40B4-BE49-F238E27FC236}">
                <a16:creationId xmlns:a16="http://schemas.microsoft.com/office/drawing/2014/main" id="{3B7C92F0-2EC9-5081-6305-D49746B134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4752" y="1911022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s-ES" altLang="es-E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s-ES" altLang="es-E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2" name="Rectangle 5">
            <a:extLst>
              <a:ext uri="{FF2B5EF4-FFF2-40B4-BE49-F238E27FC236}">
                <a16:creationId xmlns:a16="http://schemas.microsoft.com/office/drawing/2014/main" id="{5E1F52B9-93ED-1EA3-9362-C33E84738F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11105" y="1940455"/>
            <a:ext cx="3017838" cy="4763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prstDash val="solid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"/>
          </a:p>
        </p:txBody>
      </p:sp>
      <p:sp>
        <p:nvSpPr>
          <p:cNvPr id="33" name="Rectangle 6">
            <a:extLst>
              <a:ext uri="{FF2B5EF4-FFF2-40B4-BE49-F238E27FC236}">
                <a16:creationId xmlns:a16="http://schemas.microsoft.com/office/drawing/2014/main" id="{DE365BAB-EB64-BBB4-8BA1-6DCF1B2E36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3788" y="4041144"/>
            <a:ext cx="4517583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GT" altLang="es-E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entury Gothic" panose="020B0502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El cálculo es 5*</a:t>
            </a:r>
            <a:r>
              <a:rPr kumimoji="0" lang="es-GT" altLang="es-ES" sz="1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entury Gothic" panose="020B0502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sqr</a:t>
            </a:r>
            <a:r>
              <a:rPr kumimoji="0" lang="es-GT" altLang="es-E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entury Gothic" panose="020B0502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(</a:t>
            </a:r>
            <a:r>
              <a:rPr kumimoji="0" lang="es-GT" altLang="es-ES" sz="10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mbria Math" panose="020405030504060302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1820)</a:t>
            </a:r>
            <a:r>
              <a:rPr kumimoji="0" lang="es-GT" altLang="es-E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entury Gothic" panose="020B0502020202020204" pitchFamily="34" charset="0"/>
                <a:ea typeface="Arial" panose="020B0604020202020204" pitchFamily="34" charset="0"/>
                <a:cs typeface="Times New Roman" panose="02020603050405020304" pitchFamily="18" charset="0"/>
              </a:rPr>
              <a:t>=213. Se aproxima a una red de [15*14] = 210.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GT" altLang="es-ES" sz="1000" dirty="0">
                <a:latin typeface="Century Gothic" panose="020B0502020202020204" pitchFamily="34" charset="0"/>
                <a:cs typeface="Times New Roman" panose="02020603050405020304" pitchFamily="18" charset="0"/>
              </a:rPr>
              <a:t>Vacíos, </a:t>
            </a:r>
            <a:r>
              <a:rPr lang="es-GT" altLang="es-ES" sz="1000" dirty="0" err="1">
                <a:latin typeface="Century Gothic" panose="020B0502020202020204" pitchFamily="34" charset="0"/>
                <a:cs typeface="Times New Roman" panose="02020603050405020304" pitchFamily="18" charset="0"/>
              </a:rPr>
              <a:t>outliers</a:t>
            </a:r>
            <a:r>
              <a:rPr lang="es-GT" altLang="es-ES" sz="1000" dirty="0">
                <a:latin typeface="Century Gothic" panose="020B0502020202020204" pitchFamily="34" charset="0"/>
                <a:cs typeface="Times New Roman" panose="02020603050405020304" pitchFamily="18" charset="0"/>
              </a:rPr>
              <a:t>.</a:t>
            </a:r>
            <a:endParaRPr kumimoji="0" lang="es-GT" altLang="es-E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" name="Google Shape;423;p64" title="Gráfico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97012" y="1783875"/>
            <a:ext cx="4349976" cy="2689951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64"/>
          <p:cNvSpPr txBox="1">
            <a:spLocks noGrp="1"/>
          </p:cNvSpPr>
          <p:nvPr>
            <p:ph type="title"/>
          </p:nvPr>
        </p:nvSpPr>
        <p:spPr>
          <a:xfrm>
            <a:off x="718125" y="493776"/>
            <a:ext cx="7699200" cy="38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DISTRIBUCIÓN DE DATOS POR COMUNIDAD AUTÓNOMA</a:t>
            </a:r>
            <a:endParaRPr sz="3200" dirty="0"/>
          </a:p>
        </p:txBody>
      </p:sp>
      <p:sp>
        <p:nvSpPr>
          <p:cNvPr id="425" name="Google Shape;425;p64"/>
          <p:cNvSpPr txBox="1"/>
          <p:nvPr/>
        </p:nvSpPr>
        <p:spPr>
          <a:xfrm>
            <a:off x="5977075" y="2150500"/>
            <a:ext cx="2562300" cy="5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26" name="Google Shape;426;p64"/>
          <p:cNvSpPr txBox="1"/>
          <p:nvPr/>
        </p:nvSpPr>
        <p:spPr>
          <a:xfrm>
            <a:off x="604350" y="2151250"/>
            <a:ext cx="2562300" cy="5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Cataluña</a:t>
            </a:r>
            <a:endParaRPr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27" name="Google Shape;427;p64"/>
          <p:cNvSpPr txBox="1"/>
          <p:nvPr/>
        </p:nvSpPr>
        <p:spPr>
          <a:xfrm>
            <a:off x="5977075" y="3761250"/>
            <a:ext cx="2562300" cy="5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Resto del país</a:t>
            </a:r>
            <a:endParaRPr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28" name="Google Shape;428;p64"/>
          <p:cNvSpPr txBox="1"/>
          <p:nvPr/>
        </p:nvSpPr>
        <p:spPr>
          <a:xfrm>
            <a:off x="604350" y="3761250"/>
            <a:ext cx="2562300" cy="5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Madrid</a:t>
            </a:r>
            <a:endParaRPr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29" name="Google Shape;429;p64"/>
          <p:cNvSpPr txBox="1"/>
          <p:nvPr/>
        </p:nvSpPr>
        <p:spPr>
          <a:xfrm>
            <a:off x="5977074" y="1749700"/>
            <a:ext cx="2562299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20%</a:t>
            </a:r>
            <a:endParaRPr sz="2400" dirty="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430" name="Google Shape;430;p64"/>
          <p:cNvSpPr txBox="1"/>
          <p:nvPr/>
        </p:nvSpPr>
        <p:spPr>
          <a:xfrm>
            <a:off x="2475186" y="1749700"/>
            <a:ext cx="691464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33%.</a:t>
            </a:r>
            <a:endParaRPr sz="2400" dirty="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431" name="Google Shape;431;p64"/>
          <p:cNvSpPr txBox="1"/>
          <p:nvPr/>
        </p:nvSpPr>
        <p:spPr>
          <a:xfrm>
            <a:off x="5977074" y="3361200"/>
            <a:ext cx="893538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32%</a:t>
            </a:r>
            <a:endParaRPr sz="2400" dirty="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432" name="Google Shape;432;p64"/>
          <p:cNvSpPr txBox="1"/>
          <p:nvPr/>
        </p:nvSpPr>
        <p:spPr>
          <a:xfrm>
            <a:off x="2475186" y="3361200"/>
            <a:ext cx="691464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15%.</a:t>
            </a:r>
            <a:endParaRPr sz="2400" dirty="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cxnSp>
        <p:nvCxnSpPr>
          <p:cNvPr id="433" name="Google Shape;433;p64"/>
          <p:cNvCxnSpPr/>
          <p:nvPr/>
        </p:nvCxnSpPr>
        <p:spPr>
          <a:xfrm>
            <a:off x="3219227" y="1941700"/>
            <a:ext cx="1074300" cy="5871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lt1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434" name="Google Shape;434;p64"/>
          <p:cNvCxnSpPr/>
          <p:nvPr/>
        </p:nvCxnSpPr>
        <p:spPr>
          <a:xfrm flipH="1">
            <a:off x="4854973" y="1941700"/>
            <a:ext cx="1069800" cy="5853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435" name="Google Shape;435;p64"/>
          <p:cNvCxnSpPr/>
          <p:nvPr/>
        </p:nvCxnSpPr>
        <p:spPr>
          <a:xfrm>
            <a:off x="3219227" y="3553212"/>
            <a:ext cx="1122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436" name="Google Shape;436;p64"/>
          <p:cNvCxnSpPr/>
          <p:nvPr/>
        </p:nvCxnSpPr>
        <p:spPr>
          <a:xfrm>
            <a:off x="4802173" y="3553212"/>
            <a:ext cx="1122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2" name="Google Shape;428;p64">
            <a:extLst>
              <a:ext uri="{FF2B5EF4-FFF2-40B4-BE49-F238E27FC236}">
                <a16:creationId xmlns:a16="http://schemas.microsoft.com/office/drawing/2014/main" id="{8D2DDED4-A045-5B7B-7D83-CCB3186EEBC8}"/>
              </a:ext>
            </a:extLst>
          </p:cNvPr>
          <p:cNvSpPr txBox="1"/>
          <p:nvPr/>
        </p:nvSpPr>
        <p:spPr>
          <a:xfrm>
            <a:off x="5756945" y="2091570"/>
            <a:ext cx="2802301" cy="5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Andalucía(11%) y Galicia (9%)</a:t>
            </a:r>
            <a:endParaRPr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64"/>
          <p:cNvSpPr txBox="1">
            <a:spLocks noGrp="1"/>
          </p:cNvSpPr>
          <p:nvPr>
            <p:ph type="title"/>
          </p:nvPr>
        </p:nvSpPr>
        <p:spPr>
          <a:xfrm>
            <a:off x="718125" y="493776"/>
            <a:ext cx="7699200" cy="38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ENTRENAMIENTO DEL MODELO</a:t>
            </a:r>
            <a:endParaRPr sz="3200" dirty="0"/>
          </a:p>
        </p:txBody>
      </p:sp>
      <p:sp>
        <p:nvSpPr>
          <p:cNvPr id="425" name="Google Shape;425;p64"/>
          <p:cNvSpPr txBox="1"/>
          <p:nvPr/>
        </p:nvSpPr>
        <p:spPr>
          <a:xfrm>
            <a:off x="5977075" y="2150500"/>
            <a:ext cx="2562300" cy="5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356A54C-359D-6D4F-FF43-2DEA1E72FD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88" y="1139193"/>
            <a:ext cx="7476008" cy="3444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4488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65"/>
          <p:cNvSpPr txBox="1">
            <a:spLocks noGrp="1"/>
          </p:cNvSpPr>
          <p:nvPr>
            <p:ph type="title"/>
          </p:nvPr>
        </p:nvSpPr>
        <p:spPr>
          <a:xfrm>
            <a:off x="2349450" y="283464"/>
            <a:ext cx="4445100" cy="228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resultados</a:t>
            </a:r>
            <a:endParaRPr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F3413DA6-5F42-D166-7859-CAE293D7613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39"/>
          <a:stretch/>
        </p:blipFill>
        <p:spPr bwMode="auto">
          <a:xfrm>
            <a:off x="770783" y="956436"/>
            <a:ext cx="2169160" cy="179959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F9588725-1CAE-33B5-B46B-F862B8D5DA2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0"/>
          <a:stretch/>
        </p:blipFill>
        <p:spPr bwMode="auto">
          <a:xfrm>
            <a:off x="3890811" y="956436"/>
            <a:ext cx="2159635" cy="188150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72E34233-4AAC-A25B-29A0-ACE37763FD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2499" y="956436"/>
            <a:ext cx="2139950" cy="1799590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83829CD5-3A2A-4297-521F-78BDCA5B10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31914" y="3027789"/>
            <a:ext cx="2168525" cy="1799590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3AA33916-2EA3-81CB-5147-887092D442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34949" y="2938692"/>
            <a:ext cx="2159635" cy="1851660"/>
          </a:xfrm>
          <a:prstGeom prst="rect">
            <a:avLst/>
          </a:prstGeom>
        </p:spPr>
      </p:pic>
      <p:sp>
        <p:nvSpPr>
          <p:cNvPr id="17" name="Google Shape;723;p78">
            <a:extLst>
              <a:ext uri="{FF2B5EF4-FFF2-40B4-BE49-F238E27FC236}">
                <a16:creationId xmlns:a16="http://schemas.microsoft.com/office/drawing/2014/main" id="{799020E2-EDCE-F804-9546-9FA44C6B8E53}"/>
              </a:ext>
            </a:extLst>
          </p:cNvPr>
          <p:cNvSpPr txBox="1"/>
          <p:nvPr/>
        </p:nvSpPr>
        <p:spPr>
          <a:xfrm>
            <a:off x="770783" y="508282"/>
            <a:ext cx="1977371" cy="43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228600" rIns="91425" bIns="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 dirty="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MARGEN VENTAS</a:t>
            </a:r>
            <a:endParaRPr sz="2400" dirty="0">
              <a:solidFill>
                <a:srgbClr val="FFFFF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0" name="Google Shape;723;p78">
            <a:extLst>
              <a:ext uri="{FF2B5EF4-FFF2-40B4-BE49-F238E27FC236}">
                <a16:creationId xmlns:a16="http://schemas.microsoft.com/office/drawing/2014/main" id="{B092357F-6F9D-802B-1EE6-1464A84D0C19}"/>
              </a:ext>
            </a:extLst>
          </p:cNvPr>
          <p:cNvSpPr txBox="1"/>
          <p:nvPr/>
        </p:nvSpPr>
        <p:spPr>
          <a:xfrm>
            <a:off x="3910496" y="591691"/>
            <a:ext cx="2139950" cy="43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228600" rIns="91425" bIns="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 dirty="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ROTACIÓN DE ACTIVO</a:t>
            </a:r>
            <a:endParaRPr sz="2400" dirty="0">
              <a:solidFill>
                <a:srgbClr val="FFFFF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1" name="Google Shape;723;p78">
            <a:extLst>
              <a:ext uri="{FF2B5EF4-FFF2-40B4-BE49-F238E27FC236}">
                <a16:creationId xmlns:a16="http://schemas.microsoft.com/office/drawing/2014/main" id="{2A43D1FA-357F-A0B5-BDD0-7E87EDB21507}"/>
              </a:ext>
            </a:extLst>
          </p:cNvPr>
          <p:cNvSpPr txBox="1"/>
          <p:nvPr/>
        </p:nvSpPr>
        <p:spPr>
          <a:xfrm>
            <a:off x="6842499" y="563858"/>
            <a:ext cx="2139950" cy="43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228600" rIns="91425" bIns="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 dirty="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APAL. FINANCIERO</a:t>
            </a:r>
            <a:endParaRPr sz="2400" dirty="0">
              <a:solidFill>
                <a:srgbClr val="FFFFF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2" name="Google Shape;723;p78">
            <a:extLst>
              <a:ext uri="{FF2B5EF4-FFF2-40B4-BE49-F238E27FC236}">
                <a16:creationId xmlns:a16="http://schemas.microsoft.com/office/drawing/2014/main" id="{D45CB669-F831-7468-66EC-9618785D5512}"/>
              </a:ext>
            </a:extLst>
          </p:cNvPr>
          <p:cNvSpPr txBox="1"/>
          <p:nvPr/>
        </p:nvSpPr>
        <p:spPr>
          <a:xfrm>
            <a:off x="1456057" y="4790352"/>
            <a:ext cx="1977371" cy="43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228600" rIns="91425" bIns="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 dirty="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EFECTO FISCAL</a:t>
            </a:r>
            <a:endParaRPr sz="2400" dirty="0">
              <a:solidFill>
                <a:srgbClr val="FFFFF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3" name="Google Shape;723;p78">
            <a:extLst>
              <a:ext uri="{FF2B5EF4-FFF2-40B4-BE49-F238E27FC236}">
                <a16:creationId xmlns:a16="http://schemas.microsoft.com/office/drawing/2014/main" id="{08BBA5F9-AC7A-5A96-1AB6-33F2EEF65E50}"/>
              </a:ext>
            </a:extLst>
          </p:cNvPr>
          <p:cNvSpPr txBox="1"/>
          <p:nvPr/>
        </p:nvSpPr>
        <p:spPr>
          <a:xfrm>
            <a:off x="5226080" y="4707000"/>
            <a:ext cx="1977371" cy="43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228600" rIns="91425" bIns="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 dirty="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BENEFICIO NETO</a:t>
            </a:r>
            <a:endParaRPr sz="2400" dirty="0">
              <a:solidFill>
                <a:srgbClr val="FFFFF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</p:spTree>
    <p:extLst>
      <p:ext uri="{BB962C8B-B14F-4D97-AF65-F5344CB8AC3E}">
        <p14:creationId xmlns:p14="http://schemas.microsoft.com/office/powerpoint/2010/main" val="1600037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F3413DA6-5F42-D166-7859-CAE293D7613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39"/>
          <a:stretch/>
        </p:blipFill>
        <p:spPr bwMode="auto">
          <a:xfrm>
            <a:off x="770783" y="956436"/>
            <a:ext cx="2169160" cy="179959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Forma libre: forma 6">
            <a:extLst>
              <a:ext uri="{FF2B5EF4-FFF2-40B4-BE49-F238E27FC236}">
                <a16:creationId xmlns:a16="http://schemas.microsoft.com/office/drawing/2014/main" id="{336298CA-55F8-A2F8-B4C5-C3614A687020}"/>
              </a:ext>
            </a:extLst>
          </p:cNvPr>
          <p:cNvSpPr/>
          <p:nvPr/>
        </p:nvSpPr>
        <p:spPr>
          <a:xfrm>
            <a:off x="992398" y="1028191"/>
            <a:ext cx="1343660" cy="1626870"/>
          </a:xfrm>
          <a:custGeom>
            <a:avLst/>
            <a:gdLst>
              <a:gd name="connsiteX0" fmla="*/ 0 w 1311729"/>
              <a:gd name="connsiteY0" fmla="*/ 876300 h 1611085"/>
              <a:gd name="connsiteX1" fmla="*/ 620486 w 1311729"/>
              <a:gd name="connsiteY1" fmla="*/ 870857 h 1611085"/>
              <a:gd name="connsiteX2" fmla="*/ 353786 w 1311729"/>
              <a:gd name="connsiteY2" fmla="*/ 375557 h 1611085"/>
              <a:gd name="connsiteX3" fmla="*/ 544286 w 1311729"/>
              <a:gd name="connsiteY3" fmla="*/ 0 h 1611085"/>
              <a:gd name="connsiteX4" fmla="*/ 1164772 w 1311729"/>
              <a:gd name="connsiteY4" fmla="*/ 10885 h 1611085"/>
              <a:gd name="connsiteX5" fmla="*/ 1311729 w 1311729"/>
              <a:gd name="connsiteY5" fmla="*/ 402771 h 1611085"/>
              <a:gd name="connsiteX6" fmla="*/ 642257 w 1311729"/>
              <a:gd name="connsiteY6" fmla="*/ 446314 h 1611085"/>
              <a:gd name="connsiteX7" fmla="*/ 881743 w 1311729"/>
              <a:gd name="connsiteY7" fmla="*/ 957943 h 1611085"/>
              <a:gd name="connsiteX8" fmla="*/ 729343 w 1311729"/>
              <a:gd name="connsiteY8" fmla="*/ 957943 h 1611085"/>
              <a:gd name="connsiteX9" fmla="*/ 391886 w 1311729"/>
              <a:gd name="connsiteY9" fmla="*/ 1611085 h 1611085"/>
              <a:gd name="connsiteX10" fmla="*/ 157843 w 1311729"/>
              <a:gd name="connsiteY10" fmla="*/ 1605643 h 1611085"/>
              <a:gd name="connsiteX11" fmla="*/ 0 w 1311729"/>
              <a:gd name="connsiteY11" fmla="*/ 876300 h 1611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311729" h="1611085">
                <a:moveTo>
                  <a:pt x="0" y="876300"/>
                </a:moveTo>
                <a:lnTo>
                  <a:pt x="620486" y="870857"/>
                </a:lnTo>
                <a:lnTo>
                  <a:pt x="353786" y="375557"/>
                </a:lnTo>
                <a:lnTo>
                  <a:pt x="544286" y="0"/>
                </a:lnTo>
                <a:lnTo>
                  <a:pt x="1164772" y="10885"/>
                </a:lnTo>
                <a:lnTo>
                  <a:pt x="1311729" y="402771"/>
                </a:lnTo>
                <a:lnTo>
                  <a:pt x="642257" y="446314"/>
                </a:lnTo>
                <a:lnTo>
                  <a:pt x="881743" y="957943"/>
                </a:lnTo>
                <a:lnTo>
                  <a:pt x="729343" y="957943"/>
                </a:lnTo>
                <a:lnTo>
                  <a:pt x="391886" y="1611085"/>
                </a:lnTo>
                <a:lnTo>
                  <a:pt x="157843" y="1605643"/>
                </a:lnTo>
                <a:lnTo>
                  <a:pt x="0" y="876300"/>
                </a:lnTo>
                <a:close/>
              </a:path>
            </a:pathLst>
          </a:custGeom>
          <a:noFill/>
          <a:ln w="28575">
            <a:solidFill>
              <a:srgbClr val="C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s-ES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F9588725-1CAE-33B5-B46B-F862B8D5DA2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0"/>
          <a:stretch/>
        </p:blipFill>
        <p:spPr bwMode="auto">
          <a:xfrm>
            <a:off x="3890811" y="956436"/>
            <a:ext cx="2159635" cy="188150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9" name="Forma libre: forma 8">
            <a:extLst>
              <a:ext uri="{FF2B5EF4-FFF2-40B4-BE49-F238E27FC236}">
                <a16:creationId xmlns:a16="http://schemas.microsoft.com/office/drawing/2014/main" id="{998554E3-54A3-9608-6648-2FFED4052C4D}"/>
              </a:ext>
            </a:extLst>
          </p:cNvPr>
          <p:cNvSpPr/>
          <p:nvPr/>
        </p:nvSpPr>
        <p:spPr>
          <a:xfrm>
            <a:off x="4154971" y="1048511"/>
            <a:ext cx="1387475" cy="1675765"/>
          </a:xfrm>
          <a:custGeom>
            <a:avLst/>
            <a:gdLst>
              <a:gd name="connsiteX0" fmla="*/ 0 w 1311729"/>
              <a:gd name="connsiteY0" fmla="*/ 876300 h 1611085"/>
              <a:gd name="connsiteX1" fmla="*/ 620486 w 1311729"/>
              <a:gd name="connsiteY1" fmla="*/ 870857 h 1611085"/>
              <a:gd name="connsiteX2" fmla="*/ 353786 w 1311729"/>
              <a:gd name="connsiteY2" fmla="*/ 375557 h 1611085"/>
              <a:gd name="connsiteX3" fmla="*/ 544286 w 1311729"/>
              <a:gd name="connsiteY3" fmla="*/ 0 h 1611085"/>
              <a:gd name="connsiteX4" fmla="*/ 1164772 w 1311729"/>
              <a:gd name="connsiteY4" fmla="*/ 10885 h 1611085"/>
              <a:gd name="connsiteX5" fmla="*/ 1311729 w 1311729"/>
              <a:gd name="connsiteY5" fmla="*/ 402771 h 1611085"/>
              <a:gd name="connsiteX6" fmla="*/ 642257 w 1311729"/>
              <a:gd name="connsiteY6" fmla="*/ 446314 h 1611085"/>
              <a:gd name="connsiteX7" fmla="*/ 881743 w 1311729"/>
              <a:gd name="connsiteY7" fmla="*/ 957943 h 1611085"/>
              <a:gd name="connsiteX8" fmla="*/ 729343 w 1311729"/>
              <a:gd name="connsiteY8" fmla="*/ 957943 h 1611085"/>
              <a:gd name="connsiteX9" fmla="*/ 391886 w 1311729"/>
              <a:gd name="connsiteY9" fmla="*/ 1611085 h 1611085"/>
              <a:gd name="connsiteX10" fmla="*/ 157843 w 1311729"/>
              <a:gd name="connsiteY10" fmla="*/ 1605643 h 1611085"/>
              <a:gd name="connsiteX11" fmla="*/ 0 w 1311729"/>
              <a:gd name="connsiteY11" fmla="*/ 876300 h 1611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311729" h="1611085">
                <a:moveTo>
                  <a:pt x="0" y="876300"/>
                </a:moveTo>
                <a:lnTo>
                  <a:pt x="620486" y="870857"/>
                </a:lnTo>
                <a:lnTo>
                  <a:pt x="353786" y="375557"/>
                </a:lnTo>
                <a:lnTo>
                  <a:pt x="544286" y="0"/>
                </a:lnTo>
                <a:lnTo>
                  <a:pt x="1164772" y="10885"/>
                </a:lnTo>
                <a:lnTo>
                  <a:pt x="1311729" y="402771"/>
                </a:lnTo>
                <a:lnTo>
                  <a:pt x="642257" y="446314"/>
                </a:lnTo>
                <a:lnTo>
                  <a:pt x="881743" y="957943"/>
                </a:lnTo>
                <a:lnTo>
                  <a:pt x="729343" y="957943"/>
                </a:lnTo>
                <a:lnTo>
                  <a:pt x="391886" y="1611085"/>
                </a:lnTo>
                <a:lnTo>
                  <a:pt x="157843" y="1605643"/>
                </a:lnTo>
                <a:lnTo>
                  <a:pt x="0" y="876300"/>
                </a:lnTo>
                <a:close/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s-ES" b="1" dirty="0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72E34233-4AAC-A25B-29A0-ACE37763FD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2499" y="956436"/>
            <a:ext cx="2139950" cy="1799590"/>
          </a:xfrm>
          <a:prstGeom prst="rect">
            <a:avLst/>
          </a:prstGeom>
        </p:spPr>
      </p:pic>
      <p:sp>
        <p:nvSpPr>
          <p:cNvPr id="11" name="Forma libre: forma 10">
            <a:extLst>
              <a:ext uri="{FF2B5EF4-FFF2-40B4-BE49-F238E27FC236}">
                <a16:creationId xmlns:a16="http://schemas.microsoft.com/office/drawing/2014/main" id="{7F7FDA77-A55B-D504-0E35-17D48F0ED530}"/>
              </a:ext>
            </a:extLst>
          </p:cNvPr>
          <p:cNvSpPr/>
          <p:nvPr/>
        </p:nvSpPr>
        <p:spPr>
          <a:xfrm>
            <a:off x="7121253" y="1050733"/>
            <a:ext cx="1311275" cy="1610995"/>
          </a:xfrm>
          <a:custGeom>
            <a:avLst/>
            <a:gdLst>
              <a:gd name="connsiteX0" fmla="*/ 0 w 1311729"/>
              <a:gd name="connsiteY0" fmla="*/ 876300 h 1611085"/>
              <a:gd name="connsiteX1" fmla="*/ 620486 w 1311729"/>
              <a:gd name="connsiteY1" fmla="*/ 870857 h 1611085"/>
              <a:gd name="connsiteX2" fmla="*/ 353786 w 1311729"/>
              <a:gd name="connsiteY2" fmla="*/ 375557 h 1611085"/>
              <a:gd name="connsiteX3" fmla="*/ 544286 w 1311729"/>
              <a:gd name="connsiteY3" fmla="*/ 0 h 1611085"/>
              <a:gd name="connsiteX4" fmla="*/ 1164772 w 1311729"/>
              <a:gd name="connsiteY4" fmla="*/ 10885 h 1611085"/>
              <a:gd name="connsiteX5" fmla="*/ 1311729 w 1311729"/>
              <a:gd name="connsiteY5" fmla="*/ 402771 h 1611085"/>
              <a:gd name="connsiteX6" fmla="*/ 642257 w 1311729"/>
              <a:gd name="connsiteY6" fmla="*/ 446314 h 1611085"/>
              <a:gd name="connsiteX7" fmla="*/ 881743 w 1311729"/>
              <a:gd name="connsiteY7" fmla="*/ 957943 h 1611085"/>
              <a:gd name="connsiteX8" fmla="*/ 729343 w 1311729"/>
              <a:gd name="connsiteY8" fmla="*/ 957943 h 1611085"/>
              <a:gd name="connsiteX9" fmla="*/ 391886 w 1311729"/>
              <a:gd name="connsiteY9" fmla="*/ 1611085 h 1611085"/>
              <a:gd name="connsiteX10" fmla="*/ 157843 w 1311729"/>
              <a:gd name="connsiteY10" fmla="*/ 1605643 h 1611085"/>
              <a:gd name="connsiteX11" fmla="*/ 0 w 1311729"/>
              <a:gd name="connsiteY11" fmla="*/ 876300 h 1611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311729" h="1611085">
                <a:moveTo>
                  <a:pt x="0" y="876300"/>
                </a:moveTo>
                <a:lnTo>
                  <a:pt x="620486" y="870857"/>
                </a:lnTo>
                <a:lnTo>
                  <a:pt x="353786" y="375557"/>
                </a:lnTo>
                <a:lnTo>
                  <a:pt x="544286" y="0"/>
                </a:lnTo>
                <a:lnTo>
                  <a:pt x="1164772" y="10885"/>
                </a:lnTo>
                <a:lnTo>
                  <a:pt x="1311729" y="402771"/>
                </a:lnTo>
                <a:lnTo>
                  <a:pt x="642257" y="446314"/>
                </a:lnTo>
                <a:lnTo>
                  <a:pt x="881743" y="957943"/>
                </a:lnTo>
                <a:lnTo>
                  <a:pt x="729343" y="957943"/>
                </a:lnTo>
                <a:lnTo>
                  <a:pt x="391886" y="1611085"/>
                </a:lnTo>
                <a:lnTo>
                  <a:pt x="157843" y="1605643"/>
                </a:lnTo>
                <a:lnTo>
                  <a:pt x="0" y="876300"/>
                </a:lnTo>
                <a:close/>
              </a:path>
            </a:pathLst>
          </a:custGeom>
          <a:noFill/>
          <a:ln w="38100">
            <a:solidFill>
              <a:srgbClr val="C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s-ES"/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83829CD5-3A2A-4297-521F-78BDCA5B10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31914" y="3027789"/>
            <a:ext cx="2168525" cy="1799590"/>
          </a:xfrm>
          <a:prstGeom prst="rect">
            <a:avLst/>
          </a:prstGeom>
        </p:spPr>
      </p:pic>
      <p:sp>
        <p:nvSpPr>
          <p:cNvPr id="14" name="Forma libre: forma 13">
            <a:extLst>
              <a:ext uri="{FF2B5EF4-FFF2-40B4-BE49-F238E27FC236}">
                <a16:creationId xmlns:a16="http://schemas.microsoft.com/office/drawing/2014/main" id="{43B9C847-49D4-2FEB-5CFD-B5CABC048684}"/>
              </a:ext>
            </a:extLst>
          </p:cNvPr>
          <p:cNvSpPr/>
          <p:nvPr/>
        </p:nvSpPr>
        <p:spPr>
          <a:xfrm>
            <a:off x="1696490" y="3122086"/>
            <a:ext cx="1311275" cy="1610995"/>
          </a:xfrm>
          <a:custGeom>
            <a:avLst/>
            <a:gdLst>
              <a:gd name="connsiteX0" fmla="*/ 0 w 1311729"/>
              <a:gd name="connsiteY0" fmla="*/ 876300 h 1611085"/>
              <a:gd name="connsiteX1" fmla="*/ 620486 w 1311729"/>
              <a:gd name="connsiteY1" fmla="*/ 870857 h 1611085"/>
              <a:gd name="connsiteX2" fmla="*/ 353786 w 1311729"/>
              <a:gd name="connsiteY2" fmla="*/ 375557 h 1611085"/>
              <a:gd name="connsiteX3" fmla="*/ 544286 w 1311729"/>
              <a:gd name="connsiteY3" fmla="*/ 0 h 1611085"/>
              <a:gd name="connsiteX4" fmla="*/ 1164772 w 1311729"/>
              <a:gd name="connsiteY4" fmla="*/ 10885 h 1611085"/>
              <a:gd name="connsiteX5" fmla="*/ 1311729 w 1311729"/>
              <a:gd name="connsiteY5" fmla="*/ 402771 h 1611085"/>
              <a:gd name="connsiteX6" fmla="*/ 642257 w 1311729"/>
              <a:gd name="connsiteY6" fmla="*/ 446314 h 1611085"/>
              <a:gd name="connsiteX7" fmla="*/ 881743 w 1311729"/>
              <a:gd name="connsiteY7" fmla="*/ 957943 h 1611085"/>
              <a:gd name="connsiteX8" fmla="*/ 729343 w 1311729"/>
              <a:gd name="connsiteY8" fmla="*/ 957943 h 1611085"/>
              <a:gd name="connsiteX9" fmla="*/ 391886 w 1311729"/>
              <a:gd name="connsiteY9" fmla="*/ 1611085 h 1611085"/>
              <a:gd name="connsiteX10" fmla="*/ 157843 w 1311729"/>
              <a:gd name="connsiteY10" fmla="*/ 1605643 h 1611085"/>
              <a:gd name="connsiteX11" fmla="*/ 0 w 1311729"/>
              <a:gd name="connsiteY11" fmla="*/ 876300 h 1611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311729" h="1611085">
                <a:moveTo>
                  <a:pt x="0" y="876300"/>
                </a:moveTo>
                <a:lnTo>
                  <a:pt x="620486" y="870857"/>
                </a:lnTo>
                <a:lnTo>
                  <a:pt x="353786" y="375557"/>
                </a:lnTo>
                <a:lnTo>
                  <a:pt x="544286" y="0"/>
                </a:lnTo>
                <a:lnTo>
                  <a:pt x="1164772" y="10885"/>
                </a:lnTo>
                <a:lnTo>
                  <a:pt x="1311729" y="402771"/>
                </a:lnTo>
                <a:lnTo>
                  <a:pt x="642257" y="446314"/>
                </a:lnTo>
                <a:lnTo>
                  <a:pt x="881743" y="957943"/>
                </a:lnTo>
                <a:lnTo>
                  <a:pt x="729343" y="957943"/>
                </a:lnTo>
                <a:lnTo>
                  <a:pt x="391886" y="1611085"/>
                </a:lnTo>
                <a:lnTo>
                  <a:pt x="157843" y="1605643"/>
                </a:lnTo>
                <a:lnTo>
                  <a:pt x="0" y="876300"/>
                </a:lnTo>
                <a:close/>
              </a:path>
            </a:pathLst>
          </a:custGeom>
          <a:noFill/>
          <a:ln w="38100">
            <a:solidFill>
              <a:srgbClr val="C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s-ES"/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3AA33916-2EA3-81CB-5147-887092D442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34949" y="2938692"/>
            <a:ext cx="2159635" cy="1851660"/>
          </a:xfrm>
          <a:prstGeom prst="rect">
            <a:avLst/>
          </a:prstGeom>
        </p:spPr>
      </p:pic>
      <p:sp>
        <p:nvSpPr>
          <p:cNvPr id="16" name="Forma libre: forma 15">
            <a:extLst>
              <a:ext uri="{FF2B5EF4-FFF2-40B4-BE49-F238E27FC236}">
                <a16:creationId xmlns:a16="http://schemas.microsoft.com/office/drawing/2014/main" id="{D5E3785B-9032-2C60-57FE-FA591EA4989F}"/>
              </a:ext>
            </a:extLst>
          </p:cNvPr>
          <p:cNvSpPr/>
          <p:nvPr/>
        </p:nvSpPr>
        <p:spPr>
          <a:xfrm>
            <a:off x="5398321" y="3058195"/>
            <a:ext cx="1311275" cy="1610995"/>
          </a:xfrm>
          <a:custGeom>
            <a:avLst/>
            <a:gdLst>
              <a:gd name="connsiteX0" fmla="*/ 0 w 1311729"/>
              <a:gd name="connsiteY0" fmla="*/ 876300 h 1611085"/>
              <a:gd name="connsiteX1" fmla="*/ 620486 w 1311729"/>
              <a:gd name="connsiteY1" fmla="*/ 870857 h 1611085"/>
              <a:gd name="connsiteX2" fmla="*/ 353786 w 1311729"/>
              <a:gd name="connsiteY2" fmla="*/ 375557 h 1611085"/>
              <a:gd name="connsiteX3" fmla="*/ 544286 w 1311729"/>
              <a:gd name="connsiteY3" fmla="*/ 0 h 1611085"/>
              <a:gd name="connsiteX4" fmla="*/ 1164772 w 1311729"/>
              <a:gd name="connsiteY4" fmla="*/ 10885 h 1611085"/>
              <a:gd name="connsiteX5" fmla="*/ 1311729 w 1311729"/>
              <a:gd name="connsiteY5" fmla="*/ 402771 h 1611085"/>
              <a:gd name="connsiteX6" fmla="*/ 642257 w 1311729"/>
              <a:gd name="connsiteY6" fmla="*/ 446314 h 1611085"/>
              <a:gd name="connsiteX7" fmla="*/ 881743 w 1311729"/>
              <a:gd name="connsiteY7" fmla="*/ 957943 h 1611085"/>
              <a:gd name="connsiteX8" fmla="*/ 729343 w 1311729"/>
              <a:gd name="connsiteY8" fmla="*/ 957943 h 1611085"/>
              <a:gd name="connsiteX9" fmla="*/ 391886 w 1311729"/>
              <a:gd name="connsiteY9" fmla="*/ 1611085 h 1611085"/>
              <a:gd name="connsiteX10" fmla="*/ 157843 w 1311729"/>
              <a:gd name="connsiteY10" fmla="*/ 1605643 h 1611085"/>
              <a:gd name="connsiteX11" fmla="*/ 0 w 1311729"/>
              <a:gd name="connsiteY11" fmla="*/ 876300 h 1611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311729" h="1611085">
                <a:moveTo>
                  <a:pt x="0" y="876300"/>
                </a:moveTo>
                <a:lnTo>
                  <a:pt x="620486" y="870857"/>
                </a:lnTo>
                <a:lnTo>
                  <a:pt x="353786" y="375557"/>
                </a:lnTo>
                <a:lnTo>
                  <a:pt x="544286" y="0"/>
                </a:lnTo>
                <a:lnTo>
                  <a:pt x="1164772" y="10885"/>
                </a:lnTo>
                <a:lnTo>
                  <a:pt x="1311729" y="402771"/>
                </a:lnTo>
                <a:lnTo>
                  <a:pt x="642257" y="446314"/>
                </a:lnTo>
                <a:lnTo>
                  <a:pt x="881743" y="957943"/>
                </a:lnTo>
                <a:lnTo>
                  <a:pt x="729343" y="957943"/>
                </a:lnTo>
                <a:lnTo>
                  <a:pt x="391886" y="1611085"/>
                </a:lnTo>
                <a:lnTo>
                  <a:pt x="157843" y="1605643"/>
                </a:lnTo>
                <a:lnTo>
                  <a:pt x="0" y="876300"/>
                </a:lnTo>
                <a:close/>
              </a:path>
            </a:pathLst>
          </a:custGeom>
          <a:noFill/>
          <a:ln w="38100">
            <a:solidFill>
              <a:srgbClr val="C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s-ES"/>
          </a:p>
        </p:txBody>
      </p:sp>
      <p:sp>
        <p:nvSpPr>
          <p:cNvPr id="17" name="Google Shape;723;p78">
            <a:extLst>
              <a:ext uri="{FF2B5EF4-FFF2-40B4-BE49-F238E27FC236}">
                <a16:creationId xmlns:a16="http://schemas.microsoft.com/office/drawing/2014/main" id="{799020E2-EDCE-F804-9546-9FA44C6B8E53}"/>
              </a:ext>
            </a:extLst>
          </p:cNvPr>
          <p:cNvSpPr txBox="1"/>
          <p:nvPr/>
        </p:nvSpPr>
        <p:spPr>
          <a:xfrm>
            <a:off x="770783" y="508282"/>
            <a:ext cx="1977371" cy="43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228600" rIns="91425" bIns="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 dirty="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MARGEN VENTAS</a:t>
            </a:r>
            <a:endParaRPr sz="2400" dirty="0">
              <a:solidFill>
                <a:srgbClr val="FFFFF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0" name="Google Shape;723;p78">
            <a:extLst>
              <a:ext uri="{FF2B5EF4-FFF2-40B4-BE49-F238E27FC236}">
                <a16:creationId xmlns:a16="http://schemas.microsoft.com/office/drawing/2014/main" id="{B092357F-6F9D-802B-1EE6-1464A84D0C19}"/>
              </a:ext>
            </a:extLst>
          </p:cNvPr>
          <p:cNvSpPr txBox="1"/>
          <p:nvPr/>
        </p:nvSpPr>
        <p:spPr>
          <a:xfrm>
            <a:off x="3910496" y="591691"/>
            <a:ext cx="2139950" cy="43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228600" rIns="91425" bIns="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 dirty="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ROTACIÓN DE ACTIVO</a:t>
            </a:r>
            <a:endParaRPr sz="2400" dirty="0">
              <a:solidFill>
                <a:srgbClr val="FFFFF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1" name="Google Shape;723;p78">
            <a:extLst>
              <a:ext uri="{FF2B5EF4-FFF2-40B4-BE49-F238E27FC236}">
                <a16:creationId xmlns:a16="http://schemas.microsoft.com/office/drawing/2014/main" id="{2A43D1FA-357F-A0B5-BDD0-7E87EDB21507}"/>
              </a:ext>
            </a:extLst>
          </p:cNvPr>
          <p:cNvSpPr txBox="1"/>
          <p:nvPr/>
        </p:nvSpPr>
        <p:spPr>
          <a:xfrm>
            <a:off x="6842499" y="563858"/>
            <a:ext cx="2139950" cy="43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228600" rIns="91425" bIns="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 dirty="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APAL. FINANCIERO</a:t>
            </a:r>
            <a:endParaRPr sz="2400" dirty="0">
              <a:solidFill>
                <a:srgbClr val="FFFFF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2" name="Google Shape;723;p78">
            <a:extLst>
              <a:ext uri="{FF2B5EF4-FFF2-40B4-BE49-F238E27FC236}">
                <a16:creationId xmlns:a16="http://schemas.microsoft.com/office/drawing/2014/main" id="{D45CB669-F831-7468-66EC-9618785D5512}"/>
              </a:ext>
            </a:extLst>
          </p:cNvPr>
          <p:cNvSpPr txBox="1"/>
          <p:nvPr/>
        </p:nvSpPr>
        <p:spPr>
          <a:xfrm>
            <a:off x="1456057" y="4790352"/>
            <a:ext cx="1977371" cy="43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228600" rIns="91425" bIns="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 dirty="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EFECTO FISCAL</a:t>
            </a:r>
            <a:endParaRPr sz="2400" dirty="0">
              <a:solidFill>
                <a:srgbClr val="FFFFF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3" name="Google Shape;723;p78">
            <a:extLst>
              <a:ext uri="{FF2B5EF4-FFF2-40B4-BE49-F238E27FC236}">
                <a16:creationId xmlns:a16="http://schemas.microsoft.com/office/drawing/2014/main" id="{08BBA5F9-AC7A-5A96-1AB6-33F2EEF65E50}"/>
              </a:ext>
            </a:extLst>
          </p:cNvPr>
          <p:cNvSpPr txBox="1"/>
          <p:nvPr/>
        </p:nvSpPr>
        <p:spPr>
          <a:xfrm>
            <a:off x="5226080" y="4707000"/>
            <a:ext cx="1977371" cy="43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228600" rIns="91425" bIns="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 dirty="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BENEFICIO NETO</a:t>
            </a:r>
            <a:endParaRPr sz="2400" dirty="0">
              <a:solidFill>
                <a:srgbClr val="FFFFF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82"/>
          <p:cNvSpPr txBox="1">
            <a:spLocks noGrp="1"/>
          </p:cNvSpPr>
          <p:nvPr>
            <p:ph type="title"/>
          </p:nvPr>
        </p:nvSpPr>
        <p:spPr>
          <a:xfrm>
            <a:off x="699207" y="0"/>
            <a:ext cx="7699200" cy="38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R</a:t>
            </a:r>
            <a:r>
              <a:rPr lang="en" dirty="0"/>
              <a:t>esultados (cataluña)</a:t>
            </a:r>
            <a:endParaRPr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992AC999-2C92-408E-2691-59A5208D94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676" y="432785"/>
            <a:ext cx="2272030" cy="1799590"/>
          </a:xfrm>
          <a:prstGeom prst="rect">
            <a:avLst/>
          </a:prstGeom>
        </p:spPr>
      </p:pic>
      <p:sp>
        <p:nvSpPr>
          <p:cNvPr id="3" name="Forma libre: forma 2">
            <a:extLst>
              <a:ext uri="{FF2B5EF4-FFF2-40B4-BE49-F238E27FC236}">
                <a16:creationId xmlns:a16="http://schemas.microsoft.com/office/drawing/2014/main" id="{0CBA6F66-FB6F-0B2E-1364-7F86D07C0177}"/>
              </a:ext>
            </a:extLst>
          </p:cNvPr>
          <p:cNvSpPr/>
          <p:nvPr/>
        </p:nvSpPr>
        <p:spPr>
          <a:xfrm>
            <a:off x="375788" y="510496"/>
            <a:ext cx="1663700" cy="1574800"/>
          </a:xfrm>
          <a:custGeom>
            <a:avLst/>
            <a:gdLst>
              <a:gd name="connsiteX0" fmla="*/ 831850 w 1663700"/>
              <a:gd name="connsiteY0" fmla="*/ 1574800 h 1574800"/>
              <a:gd name="connsiteX1" fmla="*/ 527050 w 1663700"/>
              <a:gd name="connsiteY1" fmla="*/ 1562100 h 1574800"/>
              <a:gd name="connsiteX2" fmla="*/ 0 w 1663700"/>
              <a:gd name="connsiteY2" fmla="*/ 622300 h 1574800"/>
              <a:gd name="connsiteX3" fmla="*/ 361950 w 1663700"/>
              <a:gd name="connsiteY3" fmla="*/ 0 h 1574800"/>
              <a:gd name="connsiteX4" fmla="*/ 660400 w 1663700"/>
              <a:gd name="connsiteY4" fmla="*/ 0 h 1574800"/>
              <a:gd name="connsiteX5" fmla="*/ 1092200 w 1663700"/>
              <a:gd name="connsiteY5" fmla="*/ 787400 h 1574800"/>
              <a:gd name="connsiteX6" fmla="*/ 1003300 w 1663700"/>
              <a:gd name="connsiteY6" fmla="*/ 984250 h 1574800"/>
              <a:gd name="connsiteX7" fmla="*/ 1593850 w 1663700"/>
              <a:gd name="connsiteY7" fmla="*/ 996950 h 1574800"/>
              <a:gd name="connsiteX8" fmla="*/ 1663700 w 1663700"/>
              <a:gd name="connsiteY8" fmla="*/ 1238250 h 1574800"/>
              <a:gd name="connsiteX9" fmla="*/ 1492250 w 1663700"/>
              <a:gd name="connsiteY9" fmla="*/ 1555750 h 1574800"/>
              <a:gd name="connsiteX10" fmla="*/ 831850 w 1663700"/>
              <a:gd name="connsiteY10" fmla="*/ 1574800 h 157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63700" h="1574800">
                <a:moveTo>
                  <a:pt x="831850" y="1574800"/>
                </a:moveTo>
                <a:lnTo>
                  <a:pt x="527050" y="1562100"/>
                </a:lnTo>
                <a:lnTo>
                  <a:pt x="0" y="622300"/>
                </a:lnTo>
                <a:lnTo>
                  <a:pt x="361950" y="0"/>
                </a:lnTo>
                <a:lnTo>
                  <a:pt x="660400" y="0"/>
                </a:lnTo>
                <a:lnTo>
                  <a:pt x="1092200" y="787400"/>
                </a:lnTo>
                <a:lnTo>
                  <a:pt x="1003300" y="984250"/>
                </a:lnTo>
                <a:lnTo>
                  <a:pt x="1593850" y="996950"/>
                </a:lnTo>
                <a:lnTo>
                  <a:pt x="1663700" y="1238250"/>
                </a:lnTo>
                <a:lnTo>
                  <a:pt x="1492250" y="1555750"/>
                </a:lnTo>
                <a:lnTo>
                  <a:pt x="831850" y="1574800"/>
                </a:lnTo>
                <a:close/>
              </a:path>
            </a:pathLst>
          </a:custGeom>
          <a:noFill/>
          <a:ln w="38100">
            <a:solidFill>
              <a:srgbClr val="C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s-E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2EDC569-4004-BE80-02DF-038362BFCB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42771" y="453674"/>
            <a:ext cx="2237740" cy="1799590"/>
          </a:xfrm>
          <a:prstGeom prst="rect">
            <a:avLst/>
          </a:prstGeom>
        </p:spPr>
      </p:pic>
      <p:sp>
        <p:nvSpPr>
          <p:cNvPr id="5" name="Forma libre: forma 4">
            <a:extLst>
              <a:ext uri="{FF2B5EF4-FFF2-40B4-BE49-F238E27FC236}">
                <a16:creationId xmlns:a16="http://schemas.microsoft.com/office/drawing/2014/main" id="{0ECAEF00-47B1-F224-2834-80F335CFA1D9}"/>
              </a:ext>
            </a:extLst>
          </p:cNvPr>
          <p:cNvSpPr/>
          <p:nvPr/>
        </p:nvSpPr>
        <p:spPr>
          <a:xfrm>
            <a:off x="3541505" y="566069"/>
            <a:ext cx="1663700" cy="1574800"/>
          </a:xfrm>
          <a:custGeom>
            <a:avLst/>
            <a:gdLst>
              <a:gd name="connsiteX0" fmla="*/ 831850 w 1663700"/>
              <a:gd name="connsiteY0" fmla="*/ 1574800 h 1574800"/>
              <a:gd name="connsiteX1" fmla="*/ 527050 w 1663700"/>
              <a:gd name="connsiteY1" fmla="*/ 1562100 h 1574800"/>
              <a:gd name="connsiteX2" fmla="*/ 0 w 1663700"/>
              <a:gd name="connsiteY2" fmla="*/ 622300 h 1574800"/>
              <a:gd name="connsiteX3" fmla="*/ 361950 w 1663700"/>
              <a:gd name="connsiteY3" fmla="*/ 0 h 1574800"/>
              <a:gd name="connsiteX4" fmla="*/ 660400 w 1663700"/>
              <a:gd name="connsiteY4" fmla="*/ 0 h 1574800"/>
              <a:gd name="connsiteX5" fmla="*/ 1092200 w 1663700"/>
              <a:gd name="connsiteY5" fmla="*/ 787400 h 1574800"/>
              <a:gd name="connsiteX6" fmla="*/ 1003300 w 1663700"/>
              <a:gd name="connsiteY6" fmla="*/ 984250 h 1574800"/>
              <a:gd name="connsiteX7" fmla="*/ 1593850 w 1663700"/>
              <a:gd name="connsiteY7" fmla="*/ 996950 h 1574800"/>
              <a:gd name="connsiteX8" fmla="*/ 1663700 w 1663700"/>
              <a:gd name="connsiteY8" fmla="*/ 1238250 h 1574800"/>
              <a:gd name="connsiteX9" fmla="*/ 1492250 w 1663700"/>
              <a:gd name="connsiteY9" fmla="*/ 1555750 h 1574800"/>
              <a:gd name="connsiteX10" fmla="*/ 831850 w 1663700"/>
              <a:gd name="connsiteY10" fmla="*/ 1574800 h 157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63700" h="1574800">
                <a:moveTo>
                  <a:pt x="831850" y="1574800"/>
                </a:moveTo>
                <a:lnTo>
                  <a:pt x="527050" y="1562100"/>
                </a:lnTo>
                <a:lnTo>
                  <a:pt x="0" y="622300"/>
                </a:lnTo>
                <a:lnTo>
                  <a:pt x="361950" y="0"/>
                </a:lnTo>
                <a:lnTo>
                  <a:pt x="660400" y="0"/>
                </a:lnTo>
                <a:lnTo>
                  <a:pt x="1092200" y="787400"/>
                </a:lnTo>
                <a:lnTo>
                  <a:pt x="1003300" y="984250"/>
                </a:lnTo>
                <a:lnTo>
                  <a:pt x="1593850" y="996950"/>
                </a:lnTo>
                <a:lnTo>
                  <a:pt x="1663700" y="1238250"/>
                </a:lnTo>
                <a:lnTo>
                  <a:pt x="1492250" y="1555750"/>
                </a:lnTo>
                <a:lnTo>
                  <a:pt x="831850" y="1574800"/>
                </a:lnTo>
                <a:close/>
              </a:path>
            </a:pathLst>
          </a:custGeom>
          <a:noFill/>
          <a:ln w="38100">
            <a:solidFill>
              <a:srgbClr val="C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0BBCF897-F316-6FB3-A493-E2A5E769FD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92509" y="453674"/>
            <a:ext cx="2234565" cy="1799590"/>
          </a:xfrm>
          <a:prstGeom prst="rect">
            <a:avLst/>
          </a:prstGeom>
        </p:spPr>
      </p:pic>
      <p:sp>
        <p:nvSpPr>
          <p:cNvPr id="7" name="Forma libre: forma 6">
            <a:extLst>
              <a:ext uri="{FF2B5EF4-FFF2-40B4-BE49-F238E27FC236}">
                <a16:creationId xmlns:a16="http://schemas.microsoft.com/office/drawing/2014/main" id="{588EC3B1-0C75-5E67-A094-F6C50741C3A5}"/>
              </a:ext>
            </a:extLst>
          </p:cNvPr>
          <p:cNvSpPr/>
          <p:nvPr/>
        </p:nvSpPr>
        <p:spPr>
          <a:xfrm>
            <a:off x="6499115" y="566069"/>
            <a:ext cx="1663700" cy="1574800"/>
          </a:xfrm>
          <a:custGeom>
            <a:avLst/>
            <a:gdLst>
              <a:gd name="connsiteX0" fmla="*/ 831850 w 1663700"/>
              <a:gd name="connsiteY0" fmla="*/ 1574800 h 1574800"/>
              <a:gd name="connsiteX1" fmla="*/ 527050 w 1663700"/>
              <a:gd name="connsiteY1" fmla="*/ 1562100 h 1574800"/>
              <a:gd name="connsiteX2" fmla="*/ 0 w 1663700"/>
              <a:gd name="connsiteY2" fmla="*/ 622300 h 1574800"/>
              <a:gd name="connsiteX3" fmla="*/ 361950 w 1663700"/>
              <a:gd name="connsiteY3" fmla="*/ 0 h 1574800"/>
              <a:gd name="connsiteX4" fmla="*/ 660400 w 1663700"/>
              <a:gd name="connsiteY4" fmla="*/ 0 h 1574800"/>
              <a:gd name="connsiteX5" fmla="*/ 1092200 w 1663700"/>
              <a:gd name="connsiteY5" fmla="*/ 787400 h 1574800"/>
              <a:gd name="connsiteX6" fmla="*/ 1003300 w 1663700"/>
              <a:gd name="connsiteY6" fmla="*/ 984250 h 1574800"/>
              <a:gd name="connsiteX7" fmla="*/ 1593850 w 1663700"/>
              <a:gd name="connsiteY7" fmla="*/ 996950 h 1574800"/>
              <a:gd name="connsiteX8" fmla="*/ 1663700 w 1663700"/>
              <a:gd name="connsiteY8" fmla="*/ 1238250 h 1574800"/>
              <a:gd name="connsiteX9" fmla="*/ 1492250 w 1663700"/>
              <a:gd name="connsiteY9" fmla="*/ 1555750 h 1574800"/>
              <a:gd name="connsiteX10" fmla="*/ 831850 w 1663700"/>
              <a:gd name="connsiteY10" fmla="*/ 1574800 h 157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63700" h="1574800">
                <a:moveTo>
                  <a:pt x="831850" y="1574800"/>
                </a:moveTo>
                <a:lnTo>
                  <a:pt x="527050" y="1562100"/>
                </a:lnTo>
                <a:lnTo>
                  <a:pt x="0" y="622300"/>
                </a:lnTo>
                <a:lnTo>
                  <a:pt x="361950" y="0"/>
                </a:lnTo>
                <a:lnTo>
                  <a:pt x="660400" y="0"/>
                </a:lnTo>
                <a:lnTo>
                  <a:pt x="1092200" y="787400"/>
                </a:lnTo>
                <a:lnTo>
                  <a:pt x="1003300" y="984250"/>
                </a:lnTo>
                <a:lnTo>
                  <a:pt x="1593850" y="996950"/>
                </a:lnTo>
                <a:lnTo>
                  <a:pt x="1663700" y="1238250"/>
                </a:lnTo>
                <a:lnTo>
                  <a:pt x="1492250" y="1555750"/>
                </a:lnTo>
                <a:lnTo>
                  <a:pt x="831850" y="1574800"/>
                </a:lnTo>
                <a:close/>
              </a:path>
            </a:pathLst>
          </a:custGeom>
          <a:noFill/>
          <a:ln w="38100">
            <a:solidFill>
              <a:srgbClr val="C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s-ES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B79984B6-E337-B7D8-4F14-A6BB1C577F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57531" y="2777841"/>
            <a:ext cx="2342515" cy="1799590"/>
          </a:xfrm>
          <a:prstGeom prst="rect">
            <a:avLst/>
          </a:prstGeom>
        </p:spPr>
      </p:pic>
      <p:sp>
        <p:nvSpPr>
          <p:cNvPr id="9" name="Forma libre: forma 8">
            <a:extLst>
              <a:ext uri="{FF2B5EF4-FFF2-40B4-BE49-F238E27FC236}">
                <a16:creationId xmlns:a16="http://schemas.microsoft.com/office/drawing/2014/main" id="{3F8BB61C-4FAD-304B-761E-09C4111CA32B}"/>
              </a:ext>
            </a:extLst>
          </p:cNvPr>
          <p:cNvSpPr/>
          <p:nvPr/>
        </p:nvSpPr>
        <p:spPr>
          <a:xfrm>
            <a:off x="1615856" y="2890236"/>
            <a:ext cx="1663700" cy="1574800"/>
          </a:xfrm>
          <a:custGeom>
            <a:avLst/>
            <a:gdLst>
              <a:gd name="connsiteX0" fmla="*/ 831850 w 1663700"/>
              <a:gd name="connsiteY0" fmla="*/ 1574800 h 1574800"/>
              <a:gd name="connsiteX1" fmla="*/ 527050 w 1663700"/>
              <a:gd name="connsiteY1" fmla="*/ 1562100 h 1574800"/>
              <a:gd name="connsiteX2" fmla="*/ 0 w 1663700"/>
              <a:gd name="connsiteY2" fmla="*/ 622300 h 1574800"/>
              <a:gd name="connsiteX3" fmla="*/ 361950 w 1663700"/>
              <a:gd name="connsiteY3" fmla="*/ 0 h 1574800"/>
              <a:gd name="connsiteX4" fmla="*/ 660400 w 1663700"/>
              <a:gd name="connsiteY4" fmla="*/ 0 h 1574800"/>
              <a:gd name="connsiteX5" fmla="*/ 1092200 w 1663700"/>
              <a:gd name="connsiteY5" fmla="*/ 787400 h 1574800"/>
              <a:gd name="connsiteX6" fmla="*/ 1003300 w 1663700"/>
              <a:gd name="connsiteY6" fmla="*/ 984250 h 1574800"/>
              <a:gd name="connsiteX7" fmla="*/ 1593850 w 1663700"/>
              <a:gd name="connsiteY7" fmla="*/ 996950 h 1574800"/>
              <a:gd name="connsiteX8" fmla="*/ 1663700 w 1663700"/>
              <a:gd name="connsiteY8" fmla="*/ 1238250 h 1574800"/>
              <a:gd name="connsiteX9" fmla="*/ 1492250 w 1663700"/>
              <a:gd name="connsiteY9" fmla="*/ 1555750 h 1574800"/>
              <a:gd name="connsiteX10" fmla="*/ 831850 w 1663700"/>
              <a:gd name="connsiteY10" fmla="*/ 1574800 h 157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63700" h="1574800">
                <a:moveTo>
                  <a:pt x="831850" y="1574800"/>
                </a:moveTo>
                <a:lnTo>
                  <a:pt x="527050" y="1562100"/>
                </a:lnTo>
                <a:lnTo>
                  <a:pt x="0" y="622300"/>
                </a:lnTo>
                <a:lnTo>
                  <a:pt x="361950" y="0"/>
                </a:lnTo>
                <a:lnTo>
                  <a:pt x="660400" y="0"/>
                </a:lnTo>
                <a:lnTo>
                  <a:pt x="1092200" y="787400"/>
                </a:lnTo>
                <a:lnTo>
                  <a:pt x="1003300" y="984250"/>
                </a:lnTo>
                <a:lnTo>
                  <a:pt x="1593850" y="996950"/>
                </a:lnTo>
                <a:lnTo>
                  <a:pt x="1663700" y="1238250"/>
                </a:lnTo>
                <a:lnTo>
                  <a:pt x="1492250" y="1555750"/>
                </a:lnTo>
                <a:lnTo>
                  <a:pt x="831850" y="1574800"/>
                </a:lnTo>
                <a:close/>
              </a:path>
            </a:pathLst>
          </a:custGeom>
          <a:noFill/>
          <a:ln w="38100">
            <a:solidFill>
              <a:srgbClr val="C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s-ES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538E8175-A372-E35F-3CB7-96F3E5FB25A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69449" y="2743157"/>
            <a:ext cx="2258695" cy="1799590"/>
          </a:xfrm>
          <a:prstGeom prst="rect">
            <a:avLst/>
          </a:prstGeom>
        </p:spPr>
      </p:pic>
      <p:sp>
        <p:nvSpPr>
          <p:cNvPr id="11" name="Forma libre: forma 10">
            <a:extLst>
              <a:ext uri="{FF2B5EF4-FFF2-40B4-BE49-F238E27FC236}">
                <a16:creationId xmlns:a16="http://schemas.microsoft.com/office/drawing/2014/main" id="{891DE572-71C5-135E-F242-CB202692955C}"/>
              </a:ext>
            </a:extLst>
          </p:cNvPr>
          <p:cNvSpPr/>
          <p:nvPr/>
        </p:nvSpPr>
        <p:spPr>
          <a:xfrm>
            <a:off x="5483816" y="2855552"/>
            <a:ext cx="1663700" cy="1574800"/>
          </a:xfrm>
          <a:custGeom>
            <a:avLst/>
            <a:gdLst>
              <a:gd name="connsiteX0" fmla="*/ 831850 w 1663700"/>
              <a:gd name="connsiteY0" fmla="*/ 1574800 h 1574800"/>
              <a:gd name="connsiteX1" fmla="*/ 527050 w 1663700"/>
              <a:gd name="connsiteY1" fmla="*/ 1562100 h 1574800"/>
              <a:gd name="connsiteX2" fmla="*/ 0 w 1663700"/>
              <a:gd name="connsiteY2" fmla="*/ 622300 h 1574800"/>
              <a:gd name="connsiteX3" fmla="*/ 361950 w 1663700"/>
              <a:gd name="connsiteY3" fmla="*/ 0 h 1574800"/>
              <a:gd name="connsiteX4" fmla="*/ 660400 w 1663700"/>
              <a:gd name="connsiteY4" fmla="*/ 0 h 1574800"/>
              <a:gd name="connsiteX5" fmla="*/ 1092200 w 1663700"/>
              <a:gd name="connsiteY5" fmla="*/ 787400 h 1574800"/>
              <a:gd name="connsiteX6" fmla="*/ 1003300 w 1663700"/>
              <a:gd name="connsiteY6" fmla="*/ 984250 h 1574800"/>
              <a:gd name="connsiteX7" fmla="*/ 1593850 w 1663700"/>
              <a:gd name="connsiteY7" fmla="*/ 996950 h 1574800"/>
              <a:gd name="connsiteX8" fmla="*/ 1663700 w 1663700"/>
              <a:gd name="connsiteY8" fmla="*/ 1238250 h 1574800"/>
              <a:gd name="connsiteX9" fmla="*/ 1492250 w 1663700"/>
              <a:gd name="connsiteY9" fmla="*/ 1555750 h 1574800"/>
              <a:gd name="connsiteX10" fmla="*/ 831850 w 1663700"/>
              <a:gd name="connsiteY10" fmla="*/ 1574800 h 157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63700" h="1574800">
                <a:moveTo>
                  <a:pt x="831850" y="1574800"/>
                </a:moveTo>
                <a:lnTo>
                  <a:pt x="527050" y="1562100"/>
                </a:lnTo>
                <a:lnTo>
                  <a:pt x="0" y="622300"/>
                </a:lnTo>
                <a:lnTo>
                  <a:pt x="361950" y="0"/>
                </a:lnTo>
                <a:lnTo>
                  <a:pt x="660400" y="0"/>
                </a:lnTo>
                <a:lnTo>
                  <a:pt x="1092200" y="787400"/>
                </a:lnTo>
                <a:lnTo>
                  <a:pt x="1003300" y="984250"/>
                </a:lnTo>
                <a:lnTo>
                  <a:pt x="1593850" y="996950"/>
                </a:lnTo>
                <a:lnTo>
                  <a:pt x="1663700" y="1238250"/>
                </a:lnTo>
                <a:lnTo>
                  <a:pt x="1492250" y="1555750"/>
                </a:lnTo>
                <a:lnTo>
                  <a:pt x="831850" y="1574800"/>
                </a:lnTo>
                <a:close/>
              </a:path>
            </a:pathLst>
          </a:custGeom>
          <a:noFill/>
          <a:ln w="38100">
            <a:solidFill>
              <a:srgbClr val="C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s-ES"/>
          </a:p>
        </p:txBody>
      </p:sp>
      <p:sp>
        <p:nvSpPr>
          <p:cNvPr id="12" name="Google Shape;723;p78">
            <a:extLst>
              <a:ext uri="{FF2B5EF4-FFF2-40B4-BE49-F238E27FC236}">
                <a16:creationId xmlns:a16="http://schemas.microsoft.com/office/drawing/2014/main" id="{97AABC80-A6DB-57CF-977E-832B97B10AC5}"/>
              </a:ext>
            </a:extLst>
          </p:cNvPr>
          <p:cNvSpPr txBox="1"/>
          <p:nvPr/>
        </p:nvSpPr>
        <p:spPr>
          <a:xfrm>
            <a:off x="427399" y="2166426"/>
            <a:ext cx="1977371" cy="43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228600" rIns="91425" bIns="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 dirty="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MARGEN VENTAS</a:t>
            </a:r>
            <a:endParaRPr sz="2400" dirty="0">
              <a:solidFill>
                <a:srgbClr val="FFFFF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3" name="Google Shape;723;p78">
            <a:extLst>
              <a:ext uri="{FF2B5EF4-FFF2-40B4-BE49-F238E27FC236}">
                <a16:creationId xmlns:a16="http://schemas.microsoft.com/office/drawing/2014/main" id="{A3F8B4AD-929F-C362-FC7C-548785266BF8}"/>
              </a:ext>
            </a:extLst>
          </p:cNvPr>
          <p:cNvSpPr txBox="1"/>
          <p:nvPr/>
        </p:nvSpPr>
        <p:spPr>
          <a:xfrm>
            <a:off x="3567112" y="2249835"/>
            <a:ext cx="2139950" cy="43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228600" rIns="91425" bIns="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 dirty="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ROTACIÓN DE ACTIVO</a:t>
            </a:r>
            <a:endParaRPr sz="2400" dirty="0">
              <a:solidFill>
                <a:srgbClr val="FFFFF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4" name="Google Shape;723;p78">
            <a:extLst>
              <a:ext uri="{FF2B5EF4-FFF2-40B4-BE49-F238E27FC236}">
                <a16:creationId xmlns:a16="http://schemas.microsoft.com/office/drawing/2014/main" id="{9BA5F2A7-4DB5-3268-301A-D1F52066C9D5}"/>
              </a:ext>
            </a:extLst>
          </p:cNvPr>
          <p:cNvSpPr txBox="1"/>
          <p:nvPr/>
        </p:nvSpPr>
        <p:spPr>
          <a:xfrm>
            <a:off x="6499115" y="2222002"/>
            <a:ext cx="2139950" cy="43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228600" rIns="91425" bIns="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 dirty="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APAL. FINANCIERO</a:t>
            </a:r>
            <a:endParaRPr sz="2400" dirty="0">
              <a:solidFill>
                <a:srgbClr val="FFFFF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5" name="Google Shape;723;p78">
            <a:extLst>
              <a:ext uri="{FF2B5EF4-FFF2-40B4-BE49-F238E27FC236}">
                <a16:creationId xmlns:a16="http://schemas.microsoft.com/office/drawing/2014/main" id="{B6665B07-46B6-42E5-E84D-97C59DF2E3C9}"/>
              </a:ext>
            </a:extLst>
          </p:cNvPr>
          <p:cNvSpPr txBox="1"/>
          <p:nvPr/>
        </p:nvSpPr>
        <p:spPr>
          <a:xfrm>
            <a:off x="1575875" y="4544300"/>
            <a:ext cx="1977371" cy="43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228600" rIns="91425" bIns="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 dirty="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EFECTO FISCAL</a:t>
            </a:r>
            <a:endParaRPr sz="2400" dirty="0">
              <a:solidFill>
                <a:srgbClr val="FFFFF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6" name="Google Shape;723;p78">
            <a:extLst>
              <a:ext uri="{FF2B5EF4-FFF2-40B4-BE49-F238E27FC236}">
                <a16:creationId xmlns:a16="http://schemas.microsoft.com/office/drawing/2014/main" id="{F897C82F-FD40-D9F1-58C0-4AB9BB22E76C}"/>
              </a:ext>
            </a:extLst>
          </p:cNvPr>
          <p:cNvSpPr txBox="1"/>
          <p:nvPr/>
        </p:nvSpPr>
        <p:spPr>
          <a:xfrm>
            <a:off x="5345898" y="4460948"/>
            <a:ext cx="1977371" cy="43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228600" rIns="91425" bIns="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 dirty="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BENEFICIO NETO</a:t>
            </a:r>
            <a:endParaRPr sz="2400" dirty="0">
              <a:solidFill>
                <a:srgbClr val="FFFFF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6" name="Google Shape;656;p73"/>
          <p:cNvPicPr preferRelativeResize="0"/>
          <p:nvPr/>
        </p:nvPicPr>
        <p:blipFill rotWithShape="1">
          <a:blip r:embed="rId3">
            <a:alphaModFix/>
          </a:blip>
          <a:srcRect l="17586" r="17592" b="4671"/>
          <a:stretch/>
        </p:blipFill>
        <p:spPr>
          <a:xfrm>
            <a:off x="3171700" y="0"/>
            <a:ext cx="2800600" cy="4903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57" name="Google Shape;657;p73"/>
          <p:cNvCxnSpPr/>
          <p:nvPr/>
        </p:nvCxnSpPr>
        <p:spPr>
          <a:xfrm>
            <a:off x="3014375" y="2094100"/>
            <a:ext cx="1390800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8" name="Google Shape;658;p73"/>
          <p:cNvCxnSpPr/>
          <p:nvPr/>
        </p:nvCxnSpPr>
        <p:spPr>
          <a:xfrm flipH="1">
            <a:off x="5311238" y="3703062"/>
            <a:ext cx="818400" cy="51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9" name="Google Shape;659;p73"/>
          <p:cNvCxnSpPr/>
          <p:nvPr/>
        </p:nvCxnSpPr>
        <p:spPr>
          <a:xfrm rot="10800000">
            <a:off x="4917313" y="2088250"/>
            <a:ext cx="1212300" cy="117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60" name="Google Shape;660;p73"/>
          <p:cNvCxnSpPr/>
          <p:nvPr/>
        </p:nvCxnSpPr>
        <p:spPr>
          <a:xfrm rot="10800000" flipH="1">
            <a:off x="3014363" y="3702462"/>
            <a:ext cx="862800" cy="63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61" name="Google Shape;661;p73"/>
          <p:cNvSpPr txBox="1"/>
          <p:nvPr/>
        </p:nvSpPr>
        <p:spPr>
          <a:xfrm>
            <a:off x="6129625" y="2302900"/>
            <a:ext cx="2295000" cy="5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V</a:t>
            </a:r>
            <a:r>
              <a:rPr lang="en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eces se rota el activo</a:t>
            </a:r>
            <a:endParaRPr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62" name="Google Shape;662;p73"/>
          <p:cNvSpPr txBox="1"/>
          <p:nvPr/>
        </p:nvSpPr>
        <p:spPr>
          <a:xfrm>
            <a:off x="719416" y="2303650"/>
            <a:ext cx="2295000" cy="5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</a:t>
            </a:r>
            <a:r>
              <a:rPr lang="en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agan las empresas de impuesto</a:t>
            </a:r>
            <a:endParaRPr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63" name="Google Shape;663;p73"/>
          <p:cNvSpPr txBox="1"/>
          <p:nvPr/>
        </p:nvSpPr>
        <p:spPr>
          <a:xfrm>
            <a:off x="6129625" y="3913650"/>
            <a:ext cx="2295000" cy="5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Margén de venta</a:t>
            </a:r>
            <a:endParaRPr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64" name="Google Shape;664;p73"/>
          <p:cNvSpPr txBox="1"/>
          <p:nvPr/>
        </p:nvSpPr>
        <p:spPr>
          <a:xfrm>
            <a:off x="719416" y="3913650"/>
            <a:ext cx="2295000" cy="5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Apalancamiento financiero</a:t>
            </a:r>
            <a:endParaRPr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65" name="Google Shape;665;p73"/>
          <p:cNvSpPr txBox="1"/>
          <p:nvPr/>
        </p:nvSpPr>
        <p:spPr>
          <a:xfrm>
            <a:off x="6129639" y="1902100"/>
            <a:ext cx="816647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1 -40</a:t>
            </a:r>
          </a:p>
        </p:txBody>
      </p:sp>
      <p:sp>
        <p:nvSpPr>
          <p:cNvPr id="666" name="Google Shape;666;p73"/>
          <p:cNvSpPr txBox="1"/>
          <p:nvPr/>
        </p:nvSpPr>
        <p:spPr>
          <a:xfrm>
            <a:off x="1652226" y="1902100"/>
            <a:ext cx="136219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19% y 25%</a:t>
            </a:r>
            <a:endParaRPr sz="2400" dirty="0">
              <a:solidFill>
                <a:srgbClr val="FFFFF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667" name="Google Shape;667;p73"/>
          <p:cNvSpPr txBox="1"/>
          <p:nvPr/>
        </p:nvSpPr>
        <p:spPr>
          <a:xfrm>
            <a:off x="6129638" y="3513600"/>
            <a:ext cx="6618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&gt;1</a:t>
            </a:r>
            <a:endParaRPr sz="2400" dirty="0">
              <a:solidFill>
                <a:srgbClr val="FFFFF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668" name="Google Shape;668;p73"/>
          <p:cNvSpPr txBox="1"/>
          <p:nvPr/>
        </p:nvSpPr>
        <p:spPr>
          <a:xfrm>
            <a:off x="2352616" y="3513600"/>
            <a:ext cx="6618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&gt;1</a:t>
            </a:r>
            <a:endParaRPr sz="2400" dirty="0">
              <a:solidFill>
                <a:srgbClr val="FFFFF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669" name="Google Shape;669;p73"/>
          <p:cNvSpPr txBox="1">
            <a:spLocks noGrp="1"/>
          </p:cNvSpPr>
          <p:nvPr>
            <p:ph type="title"/>
          </p:nvPr>
        </p:nvSpPr>
        <p:spPr>
          <a:xfrm>
            <a:off x="718125" y="493776"/>
            <a:ext cx="7699200" cy="38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>
                <a:solidFill>
                  <a:schemeClr val="lt1"/>
                </a:solidFill>
              </a:rPr>
              <a:t>C</a:t>
            </a:r>
            <a:r>
              <a:rPr lang="en" dirty="0">
                <a:solidFill>
                  <a:schemeClr val="lt1"/>
                </a:solidFill>
              </a:rPr>
              <a:t>onclusiones </a:t>
            </a:r>
            <a:br>
              <a:rPr lang="en" dirty="0">
                <a:solidFill>
                  <a:schemeClr val="lt1"/>
                </a:solidFill>
              </a:rPr>
            </a:br>
            <a:r>
              <a:rPr lang="en" dirty="0">
                <a:solidFill>
                  <a:schemeClr val="lt1"/>
                </a:solidFill>
              </a:rPr>
              <a:t>EMPRESAS CON GANANCIAS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72"/>
          <p:cNvSpPr txBox="1">
            <a:spLocks noGrp="1"/>
          </p:cNvSpPr>
          <p:nvPr>
            <p:ph type="title" idx="3"/>
          </p:nvPr>
        </p:nvSpPr>
        <p:spPr>
          <a:xfrm>
            <a:off x="3966693" y="1249251"/>
            <a:ext cx="4982251" cy="36674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" sz="4000" dirty="0"/>
            </a:br>
            <a:br>
              <a:rPr lang="en" sz="4000" dirty="0"/>
            </a:br>
            <a:r>
              <a:rPr lang="en" sz="4000" dirty="0">
                <a:solidFill>
                  <a:srgbClr val="0070C0"/>
                </a:solidFill>
              </a:rPr>
              <a:t>¿Son rentables las cafeterías?</a:t>
            </a:r>
            <a:br>
              <a:rPr lang="en" sz="4000" dirty="0"/>
            </a:br>
            <a:br>
              <a:rPr lang="en" sz="4000" dirty="0"/>
            </a:br>
            <a:r>
              <a:rPr lang="en" sz="4000" dirty="0">
                <a:solidFill>
                  <a:srgbClr val="00B050"/>
                </a:solidFill>
              </a:rPr>
              <a:t>¿Cuáles son las</a:t>
            </a:r>
            <a:br>
              <a:rPr lang="en" sz="4000" dirty="0">
                <a:solidFill>
                  <a:srgbClr val="00B050"/>
                </a:solidFill>
              </a:rPr>
            </a:br>
            <a:r>
              <a:rPr lang="en" sz="4000" dirty="0">
                <a:solidFill>
                  <a:srgbClr val="00B050"/>
                </a:solidFill>
              </a:rPr>
              <a:t> claves para el éxito?</a:t>
            </a:r>
            <a:endParaRPr sz="4000" dirty="0">
              <a:solidFill>
                <a:srgbClr val="00B050"/>
              </a:solidFill>
            </a:endParaRPr>
          </a:p>
        </p:txBody>
      </p:sp>
      <p:pic>
        <p:nvPicPr>
          <p:cNvPr id="651" name="Google Shape;651;p72"/>
          <p:cNvPicPr preferRelativeResize="0"/>
          <p:nvPr/>
        </p:nvPicPr>
        <p:blipFill rotWithShape="1">
          <a:blip r:embed="rId3">
            <a:alphaModFix/>
          </a:blip>
          <a:srcRect r="21685"/>
          <a:stretch/>
        </p:blipFill>
        <p:spPr>
          <a:xfrm>
            <a:off x="-2" y="0"/>
            <a:ext cx="4572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3" name="Google Shape;453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568625"/>
            <a:ext cx="9144000" cy="257487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ítulo 6">
            <a:extLst>
              <a:ext uri="{FF2B5EF4-FFF2-40B4-BE49-F238E27FC236}">
                <a16:creationId xmlns:a16="http://schemas.microsoft.com/office/drawing/2014/main" id="{A906E25B-FFCD-9397-3B10-BE1E6FEABF7A}"/>
              </a:ext>
            </a:extLst>
          </p:cNvPr>
          <p:cNvSpPr>
            <a:spLocks noGrp="1"/>
          </p:cNvSpPr>
          <p:nvPr>
            <p:ph type="ctrTitle" idx="6"/>
          </p:nvPr>
        </p:nvSpPr>
        <p:spPr>
          <a:xfrm>
            <a:off x="722400" y="969895"/>
            <a:ext cx="7699200" cy="384000"/>
          </a:xfrm>
        </p:spPr>
        <p:txBody>
          <a:bodyPr/>
          <a:lstStyle/>
          <a:p>
            <a:r>
              <a:rPr lang="es-ES" sz="6600" dirty="0"/>
              <a:t>GRACIAS!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59"/>
          <p:cNvSpPr txBox="1">
            <a:spLocks noGrp="1"/>
          </p:cNvSpPr>
          <p:nvPr>
            <p:ph type="ctrTitle" idx="8"/>
          </p:nvPr>
        </p:nvSpPr>
        <p:spPr>
          <a:xfrm>
            <a:off x="3438144" y="493776"/>
            <a:ext cx="5706000" cy="38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objetivos</a:t>
            </a:r>
            <a:endParaRPr dirty="0"/>
          </a:p>
        </p:txBody>
      </p:sp>
      <p:sp>
        <p:nvSpPr>
          <p:cNvPr id="380" name="Google Shape;380;p59"/>
          <p:cNvSpPr txBox="1">
            <a:spLocks noGrp="1"/>
          </p:cNvSpPr>
          <p:nvPr>
            <p:ph type="subTitle" idx="1"/>
          </p:nvPr>
        </p:nvSpPr>
        <p:spPr>
          <a:xfrm>
            <a:off x="4686272" y="3240060"/>
            <a:ext cx="3913500" cy="59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Analizar en qué manera influyen estas variables en el resultado del ejercicio.</a:t>
            </a:r>
            <a:endParaRPr dirty="0"/>
          </a:p>
        </p:txBody>
      </p:sp>
      <p:sp>
        <p:nvSpPr>
          <p:cNvPr id="382" name="Google Shape;382;p59"/>
          <p:cNvSpPr txBox="1">
            <a:spLocks noGrp="1"/>
          </p:cNvSpPr>
          <p:nvPr>
            <p:ph type="subTitle" idx="3"/>
          </p:nvPr>
        </p:nvSpPr>
        <p:spPr>
          <a:xfrm>
            <a:off x="4686272" y="1307652"/>
            <a:ext cx="3913500" cy="74501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Identificar variables importantes que influyen en el resultado del ejercicio (si tiene o no ganancias).</a:t>
            </a:r>
            <a:endParaRPr lang="en-US" dirty="0"/>
          </a:p>
        </p:txBody>
      </p:sp>
      <p:sp>
        <p:nvSpPr>
          <p:cNvPr id="384" name="Google Shape;384;p59"/>
          <p:cNvSpPr txBox="1">
            <a:spLocks noGrp="1"/>
          </p:cNvSpPr>
          <p:nvPr>
            <p:ph type="title" idx="5"/>
          </p:nvPr>
        </p:nvSpPr>
        <p:spPr>
          <a:xfrm>
            <a:off x="3982184" y="3298672"/>
            <a:ext cx="704100" cy="70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02.</a:t>
            </a:r>
            <a:endParaRPr dirty="0"/>
          </a:p>
        </p:txBody>
      </p:sp>
      <p:sp>
        <p:nvSpPr>
          <p:cNvPr id="387" name="Google Shape;387;p59"/>
          <p:cNvSpPr txBox="1">
            <a:spLocks noGrp="1"/>
          </p:cNvSpPr>
          <p:nvPr>
            <p:ph type="title"/>
          </p:nvPr>
        </p:nvSpPr>
        <p:spPr>
          <a:xfrm>
            <a:off x="3982184" y="1252753"/>
            <a:ext cx="704100" cy="70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01.</a:t>
            </a:r>
            <a:endParaRPr/>
          </a:p>
        </p:txBody>
      </p:sp>
      <p:pic>
        <p:nvPicPr>
          <p:cNvPr id="388" name="Google Shape;388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343797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60"/>
          <p:cNvSpPr txBox="1">
            <a:spLocks noGrp="1"/>
          </p:cNvSpPr>
          <p:nvPr>
            <p:ph type="ctrTitle"/>
          </p:nvPr>
        </p:nvSpPr>
        <p:spPr>
          <a:xfrm>
            <a:off x="1954924" y="598146"/>
            <a:ext cx="5092038" cy="180767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metodología</a:t>
            </a:r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62"/>
          <p:cNvSpPr txBox="1">
            <a:spLocks noGrp="1"/>
          </p:cNvSpPr>
          <p:nvPr>
            <p:ph type="ctrTitle"/>
          </p:nvPr>
        </p:nvSpPr>
        <p:spPr>
          <a:xfrm>
            <a:off x="701050" y="493775"/>
            <a:ext cx="7743600" cy="38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Explicación del M</a:t>
            </a:r>
            <a:r>
              <a:rPr lang="en" dirty="0"/>
              <a:t>odelo no supervisado: </a:t>
            </a:r>
            <a:br>
              <a:rPr lang="en" dirty="0"/>
            </a:br>
            <a:r>
              <a:rPr lang="en" dirty="0"/>
              <a:t>mapas auto-organizativos </a:t>
            </a:r>
            <a:endParaRPr dirty="0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F1A4154B-D6FE-CED6-4F5A-88566E4139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2615" y="1134580"/>
            <a:ext cx="5914829" cy="37056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CC22EA1-30F7-4624-129F-5477E32C0AC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/>
              <a:t>Lectura de los resultados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0E13542-A878-6E6D-915A-24262BBE9E4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ubtítulo 3">
            <a:extLst>
              <a:ext uri="{FF2B5EF4-FFF2-40B4-BE49-F238E27FC236}">
                <a16:creationId xmlns:a16="http://schemas.microsoft.com/office/drawing/2014/main" id="{5805952B-023C-188C-D0E0-7E4A4D012F92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Subtítulo 5">
            <a:extLst>
              <a:ext uri="{FF2B5EF4-FFF2-40B4-BE49-F238E27FC236}">
                <a16:creationId xmlns:a16="http://schemas.microsoft.com/office/drawing/2014/main" id="{29AEEC90-CB91-2E93-4CB9-1CF4D4EF71D4}"/>
              </a:ext>
            </a:extLst>
          </p:cNvPr>
          <p:cNvSpPr>
            <a:spLocks noGrp="1"/>
          </p:cNvSpPr>
          <p:nvPr>
            <p:ph type="subTitle" idx="4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C1B20735-EC50-7225-B352-F51FDEB3D5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64" b="-158"/>
          <a:stretch/>
        </p:blipFill>
        <p:spPr bwMode="auto">
          <a:xfrm>
            <a:off x="1755648" y="930166"/>
            <a:ext cx="5421123" cy="3904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84128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75"/>
          <p:cNvSpPr txBox="1">
            <a:spLocks noGrp="1"/>
          </p:cNvSpPr>
          <p:nvPr>
            <p:ph type="title"/>
          </p:nvPr>
        </p:nvSpPr>
        <p:spPr>
          <a:xfrm>
            <a:off x="718125" y="493776"/>
            <a:ext cx="7699200" cy="38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variables</a:t>
            </a:r>
            <a:endParaRPr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BB54B319-6971-7E51-DB1D-6025A0E833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"/>
          <a:stretch/>
        </p:blipFill>
        <p:spPr>
          <a:xfrm>
            <a:off x="791429" y="1397143"/>
            <a:ext cx="8302060" cy="240234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75"/>
          <p:cNvSpPr txBox="1">
            <a:spLocks noGrp="1"/>
          </p:cNvSpPr>
          <p:nvPr>
            <p:ph type="title"/>
          </p:nvPr>
        </p:nvSpPr>
        <p:spPr>
          <a:xfrm>
            <a:off x="718125" y="493776"/>
            <a:ext cx="7699200" cy="38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variables</a:t>
            </a:r>
            <a:endParaRPr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9C0B9496-D25F-105C-F01F-3E38045B8B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" b="834"/>
          <a:stretch/>
        </p:blipFill>
        <p:spPr>
          <a:xfrm>
            <a:off x="416210" y="1003204"/>
            <a:ext cx="8147619" cy="3616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7901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77"/>
          <p:cNvSpPr txBox="1">
            <a:spLocks noGrp="1"/>
          </p:cNvSpPr>
          <p:nvPr>
            <p:ph type="title"/>
          </p:nvPr>
        </p:nvSpPr>
        <p:spPr>
          <a:xfrm>
            <a:off x="5562500" y="555450"/>
            <a:ext cx="2971800" cy="403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s-ES" dirty="0"/>
              <a:t>P</a:t>
            </a:r>
            <a:r>
              <a:rPr lang="en" dirty="0"/>
              <a:t>re-procesado</a:t>
            </a:r>
            <a:br>
              <a:rPr lang="en" dirty="0"/>
            </a:br>
            <a:br>
              <a:rPr lang="en" dirty="0"/>
            </a:br>
            <a:r>
              <a:rPr lang="en" sz="3600" dirty="0"/>
              <a:t>(preparar la harina)</a:t>
            </a:r>
            <a:endParaRPr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Local Bread by Slidesgo">
  <a:themeElements>
    <a:clrScheme name="Simple Light">
      <a:dk1>
        <a:srgbClr val="38589C"/>
      </a:dk1>
      <a:lt1>
        <a:srgbClr val="88816C"/>
      </a:lt1>
      <a:dk2>
        <a:srgbClr val="E1D9CC"/>
      </a:dk2>
      <a:lt2>
        <a:srgbClr val="FFFBF2"/>
      </a:lt2>
      <a:accent1>
        <a:srgbClr val="FFFFFF"/>
      </a:accent1>
      <a:accent2>
        <a:srgbClr val="FFFBF2"/>
      </a:accent2>
      <a:accent3>
        <a:srgbClr val="E1D9CC"/>
      </a:accent3>
      <a:accent4>
        <a:srgbClr val="88816C"/>
      </a:accent4>
      <a:accent5>
        <a:srgbClr val="E1D9CC"/>
      </a:accent5>
      <a:accent6>
        <a:srgbClr val="FFFBF2"/>
      </a:accent6>
      <a:hlink>
        <a:srgbClr val="38589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282</Words>
  <Application>Microsoft Office PowerPoint</Application>
  <PresentationFormat>Presentación en pantalla (16:9)</PresentationFormat>
  <Paragraphs>71</Paragraphs>
  <Slides>20</Slides>
  <Notes>18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20</vt:i4>
      </vt:variant>
    </vt:vector>
  </HeadingPairs>
  <TitlesOfParts>
    <vt:vector size="29" baseType="lpstr">
      <vt:lpstr>Arial</vt:lpstr>
      <vt:lpstr>Bahiana</vt:lpstr>
      <vt:lpstr>Bebas Neue</vt:lpstr>
      <vt:lpstr>Cambria Math</vt:lpstr>
      <vt:lpstr>Century Gothic</vt:lpstr>
      <vt:lpstr>Fira Sans Extra Condensed Medium</vt:lpstr>
      <vt:lpstr>Franklin Gothic Book</vt:lpstr>
      <vt:lpstr>Montserrat</vt:lpstr>
      <vt:lpstr>Local Bread by Slidesgo</vt:lpstr>
      <vt:lpstr>ANÁLISIS DEL SECTOR PANADERO y cafetero</vt:lpstr>
      <vt:lpstr>  ¿Son rentables las cafeterías?  ¿Cuáles son las  claves para el éxito?</vt:lpstr>
      <vt:lpstr>objetivos</vt:lpstr>
      <vt:lpstr>metodología</vt:lpstr>
      <vt:lpstr>Explicación del Modelo no supervisado:  mapas auto-organizativos </vt:lpstr>
      <vt:lpstr>Lectura de los resultados</vt:lpstr>
      <vt:lpstr>variables</vt:lpstr>
      <vt:lpstr>variables</vt:lpstr>
      <vt:lpstr>Pre-procesado  (preparar la harina)</vt:lpstr>
      <vt:lpstr> outliers</vt:lpstr>
      <vt:lpstr>ANTES Y DESPUÉS</vt:lpstr>
      <vt:lpstr>Datos de entrada</vt:lpstr>
      <vt:lpstr>DISTRIBUCIÓN DE DATOS POR COMUNIDAD AUTÓNOMA</vt:lpstr>
      <vt:lpstr>ENTRENAMIENTO DEL MODELO</vt:lpstr>
      <vt:lpstr>resultados</vt:lpstr>
      <vt:lpstr>Presentación de PowerPoint</vt:lpstr>
      <vt:lpstr>Presentación de PowerPoint</vt:lpstr>
      <vt:lpstr>Resultados (cataluña)</vt:lpstr>
      <vt:lpstr>Conclusiones  EMPRESAS CON GANANCIAS</vt:lpstr>
      <vt:lpstr>GRACIAS!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ANÁLISIS DEL SECTOR PANADERO y cafetero</dc:title>
  <cp:lastModifiedBy>Maynor Hernandez</cp:lastModifiedBy>
  <cp:revision>3</cp:revision>
  <dcterms:modified xsi:type="dcterms:W3CDTF">2023-07-02T20:02:18Z</dcterms:modified>
</cp:coreProperties>
</file>